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sldIdLst>
    <p:sldId id="256" r:id="rId2"/>
    <p:sldId id="314" r:id="rId3"/>
    <p:sldId id="287" r:id="rId4"/>
    <p:sldId id="335" r:id="rId5"/>
    <p:sldId id="257" r:id="rId6"/>
    <p:sldId id="269" r:id="rId7"/>
    <p:sldId id="270" r:id="rId8"/>
    <p:sldId id="333" r:id="rId9"/>
    <p:sldId id="334" r:id="rId10"/>
    <p:sldId id="278" r:id="rId11"/>
    <p:sldId id="282" r:id="rId12"/>
    <p:sldId id="283" r:id="rId13"/>
    <p:sldId id="271" r:id="rId14"/>
    <p:sldId id="279" r:id="rId15"/>
    <p:sldId id="336" r:id="rId16"/>
    <p:sldId id="280" r:id="rId17"/>
    <p:sldId id="281" r:id="rId18"/>
    <p:sldId id="273" r:id="rId19"/>
    <p:sldId id="288" r:id="rId20"/>
    <p:sldId id="285" r:id="rId21"/>
    <p:sldId id="286" r:id="rId22"/>
    <p:sldId id="289" r:id="rId23"/>
    <p:sldId id="274" r:id="rId24"/>
    <p:sldId id="290" r:id="rId25"/>
    <p:sldId id="337" r:id="rId26"/>
    <p:sldId id="291" r:id="rId27"/>
    <p:sldId id="292" r:id="rId28"/>
    <p:sldId id="294" r:id="rId29"/>
    <p:sldId id="338" r:id="rId30"/>
    <p:sldId id="293" r:id="rId31"/>
    <p:sldId id="295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268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195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outlineViewPr>
    <p:cViewPr>
      <p:scale>
        <a:sx n="33" d="100"/>
        <a:sy n="33" d="100"/>
      </p:scale>
      <p:origin x="0" y="-53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37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9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09:57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09:57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09:57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09:57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09:57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09:57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09:57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09:57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09:57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09:57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09:57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296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Változók, alapvető műveletek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noProof="0" dirty="0"/>
              <a:t>Változók, alapvető műveletek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Térinformatikai programozás 1.</a:t>
            </a:r>
          </a:p>
          <a:p>
            <a:r>
              <a:rPr lang="hu-HU" noProof="0" dirty="0"/>
              <a:t>2023.09.20.</a:t>
            </a:r>
          </a:p>
          <a:p>
            <a:r>
              <a:rPr lang="hu-HU" noProof="0" dirty="0" err="1"/>
              <a:t>Bede-Fazekas</a:t>
            </a:r>
            <a:r>
              <a:rPr lang="hu-HU" noProof="0" dirty="0"/>
              <a:t> Ákos</a:t>
            </a:r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Python alapjai – behúzás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jelszoFajl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open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('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jelszo.txt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')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jelszo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jelszoFajl</a:t>
            </a:r>
            <a:r>
              <a:rPr lang="en-US" sz="1800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sz="1800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read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('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Add meg a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jelszavad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!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')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probalkozas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probalkozas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jelszo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('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Sikeres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belépés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oldalra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')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A3E9D"/>
                </a:solidFill>
                <a:latin typeface="Courier New" panose="02070309020205020404" pitchFamily="49" charset="0"/>
              </a:rPr>
              <a:t>probalkozas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12345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':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('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Minden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hülyének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ez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jelszava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…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Változtasd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meg!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')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US" sz="1800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sz="1800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('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Hozzáférés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8C27"/>
                </a:solidFill>
                <a:latin typeface="Courier New" panose="02070309020205020404" pitchFamily="49" charset="0"/>
              </a:rPr>
              <a:t>megtagadva</a:t>
            </a:r>
            <a:r>
              <a:rPr lang="en-US" sz="1800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sz="1800" dirty="0">
                <a:solidFill>
                  <a:srgbClr val="777777"/>
                </a:solidFill>
                <a:latin typeface="Courier New" panose="02070309020205020404" pitchFamily="49" charset="0"/>
              </a:rPr>
              <a:t>')</a:t>
            </a:r>
            <a:endParaRPr lang="en-US" sz="1800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sp>
        <p:nvSpPr>
          <p:cNvPr id="7" name="Jobbra nyíl 6"/>
          <p:cNvSpPr/>
          <p:nvPr/>
        </p:nvSpPr>
        <p:spPr>
          <a:xfrm>
            <a:off x="950742" y="3079931"/>
            <a:ext cx="451338" cy="1266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Jobbra nyíl 7"/>
          <p:cNvSpPr/>
          <p:nvPr/>
        </p:nvSpPr>
        <p:spPr>
          <a:xfrm>
            <a:off x="959339" y="3403131"/>
            <a:ext cx="451338" cy="1266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Jobbra nyíl 8"/>
          <p:cNvSpPr/>
          <p:nvPr/>
        </p:nvSpPr>
        <p:spPr>
          <a:xfrm>
            <a:off x="962019" y="3726331"/>
            <a:ext cx="451338" cy="1266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Jobbra nyíl 9"/>
          <p:cNvSpPr/>
          <p:nvPr/>
        </p:nvSpPr>
        <p:spPr>
          <a:xfrm>
            <a:off x="950742" y="4340238"/>
            <a:ext cx="451338" cy="1266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Jobb oldali kapcsos zárójel 12"/>
          <p:cNvSpPr/>
          <p:nvPr/>
        </p:nvSpPr>
        <p:spPr>
          <a:xfrm>
            <a:off x="10482943" y="3079931"/>
            <a:ext cx="870857" cy="984069"/>
          </a:xfrm>
          <a:prstGeom prst="rightBrace">
            <a:avLst>
              <a:gd name="adj1" fmla="val 8333"/>
              <a:gd name="adj2" fmla="val 51475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Jobb oldali kapcsos zárójel 13"/>
          <p:cNvSpPr/>
          <p:nvPr/>
        </p:nvSpPr>
        <p:spPr>
          <a:xfrm>
            <a:off x="10482943" y="4263628"/>
            <a:ext cx="870857" cy="337401"/>
          </a:xfrm>
          <a:prstGeom prst="rightBrace">
            <a:avLst>
              <a:gd name="adj1" fmla="val 8333"/>
              <a:gd name="adj2" fmla="val 51475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Jobb oldali kapcsos zárójel 14"/>
          <p:cNvSpPr/>
          <p:nvPr/>
        </p:nvSpPr>
        <p:spPr>
          <a:xfrm>
            <a:off x="10494219" y="3613150"/>
            <a:ext cx="231837" cy="337317"/>
          </a:xfrm>
          <a:prstGeom prst="rightBrace">
            <a:avLst>
              <a:gd name="adj1" fmla="val 8333"/>
              <a:gd name="adj2" fmla="val 51475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Jobbra nyíl 15"/>
          <p:cNvSpPr/>
          <p:nvPr/>
        </p:nvSpPr>
        <p:spPr>
          <a:xfrm>
            <a:off x="1500833" y="3726331"/>
            <a:ext cx="451338" cy="1266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9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Python alapjai – megjegyzés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megjegyzést (kommentet) a #</a:t>
            </a:r>
            <a:r>
              <a:rPr lang="hu-HU" noProof="0" dirty="0" err="1"/>
              <a:t>-jellel</a:t>
            </a:r>
            <a:r>
              <a:rPr lang="hu-HU" noProof="0" dirty="0"/>
              <a:t> vezetünk be</a:t>
            </a:r>
          </a:p>
          <a:p>
            <a:pPr lvl="1"/>
            <a:r>
              <a:rPr lang="hu-HU" noProof="0" dirty="0"/>
              <a:t>a #</a:t>
            </a:r>
            <a:r>
              <a:rPr lang="hu-HU" noProof="0" dirty="0" err="1"/>
              <a:t>-től</a:t>
            </a:r>
            <a:r>
              <a:rPr lang="hu-HU" noProof="0" dirty="0"/>
              <a:t> </a:t>
            </a:r>
            <a:r>
              <a:rPr lang="hu-HU" noProof="0" dirty="0" err="1"/>
              <a:t>a</a:t>
            </a:r>
            <a:r>
              <a:rPr lang="hu-HU" noProof="0" dirty="0"/>
              <a:t> sor végéig lévő szöveget a Python-értelmező nem értelmezi</a:t>
            </a:r>
          </a:p>
          <a:p>
            <a:r>
              <a:rPr lang="hu-HU" noProof="0" dirty="0"/>
              <a:t>írhatunk a megjegyzésbe</a:t>
            </a:r>
          </a:p>
          <a:p>
            <a:pPr lvl="1"/>
            <a:r>
              <a:rPr lang="hu-HU" noProof="0" dirty="0"/>
              <a:t>hasznos információkat a sorról (ki, mikor, mi célból írta ezt a sort)</a:t>
            </a:r>
          </a:p>
          <a:p>
            <a:pPr lvl="1"/>
            <a:r>
              <a:rPr lang="hu-HU" noProof="0" dirty="0"/>
              <a:t>hasznos információkat a soron következő nagyobb blokkról (pl. függvényről) – mit csinál, milyen bemeneti adatokat vár stb.</a:t>
            </a:r>
          </a:p>
          <a:p>
            <a:pPr lvl="1"/>
            <a:r>
              <a:rPr lang="hu-HU" noProof="0" dirty="0"/>
              <a:t>magyarázatot, hogy egy összetettebb utasítást könnyebb legyen megérteni</a:t>
            </a:r>
          </a:p>
          <a:p>
            <a:pPr lvl="1"/>
            <a:r>
              <a:rPr lang="hu-HU" noProof="0" dirty="0"/>
              <a:t>programkódot (ami még nem vagy már nem aktuális)</a:t>
            </a:r>
          </a:p>
          <a:p>
            <a:r>
              <a:rPr lang="hu-HU" noProof="0" dirty="0"/>
              <a:t>"</a:t>
            </a:r>
            <a:r>
              <a:rPr lang="hu-HU" noProof="0" dirty="0" err="1"/>
              <a:t>kikommentel</a:t>
            </a:r>
            <a:r>
              <a:rPr lang="hu-HU" noProof="0" dirty="0"/>
              <a:t>"</a:t>
            </a:r>
          </a:p>
          <a:p>
            <a:pPr lvl="1"/>
            <a:r>
              <a:rPr lang="hu-HU" noProof="0" dirty="0"/>
              <a:t>Edit &gt; </a:t>
            </a:r>
            <a:r>
              <a:rPr lang="hu-HU" noProof="0" dirty="0" err="1"/>
              <a:t>Toggle</a:t>
            </a:r>
            <a:r>
              <a:rPr lang="hu-HU" noProof="0" dirty="0"/>
              <a:t> Line Comment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200" y="4237587"/>
            <a:ext cx="4084637" cy="18107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2727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Python alapjai – megjegyzés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valódi többsoros megjegyzés a Pythonban nincs</a:t>
            </a:r>
          </a:p>
          <a:p>
            <a:pPr lvl="1"/>
            <a:r>
              <a:rPr lang="hu-HU" noProof="0" dirty="0"/>
              <a:t>ellentétben sok más nyelvvel</a:t>
            </a:r>
          </a:p>
          <a:p>
            <a:pPr lvl="1"/>
            <a:r>
              <a:rPr lang="hu-HU" noProof="0" dirty="0"/>
              <a:t>de több sort egyszerre átalakíthatunk egysoros megjegyzésekké (és vissza)</a:t>
            </a:r>
          </a:p>
          <a:p>
            <a:r>
              <a:rPr lang="hu-HU" dirty="0"/>
              <a:t>DEMO</a:t>
            </a:r>
            <a:endParaRPr lang="hu-HU" noProof="0" dirty="0"/>
          </a:p>
          <a:p>
            <a:pPr lvl="1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0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Változók – </a:t>
            </a:r>
            <a:r>
              <a:rPr lang="hu-HU" dirty="0"/>
              <a:t>értékadás és </a:t>
            </a:r>
            <a:r>
              <a:rPr lang="hu-HU" dirty="0" err="1"/>
              <a:t>-módosítás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534988"/>
            <a:r>
              <a:rPr lang="hu-HU" noProof="0" dirty="0"/>
              <a:t>a Python dinamikus típusokkal dolgozik</a:t>
            </a:r>
          </a:p>
          <a:p>
            <a:pPr lvl="1"/>
            <a:r>
              <a:rPr lang="hu-HU" noProof="0" dirty="0"/>
              <a:t>vagyis az értékadáskor/változtatáskor derül ki a változó típusa</a:t>
            </a:r>
          </a:p>
          <a:p>
            <a:r>
              <a:rPr lang="hu-HU" noProof="0" dirty="0"/>
              <a:t>értékadás (és –módosítás)</a:t>
            </a:r>
          </a:p>
          <a:p>
            <a:pPr lvl="1"/>
            <a:r>
              <a:rPr lang="hu-HU" noProof="0" dirty="0"/>
              <a:t>változónév = érték (pl. </a:t>
            </a:r>
            <a:r>
              <a:rPr lang="hu-HU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a = 5</a:t>
            </a:r>
            <a:r>
              <a:rPr lang="hu-HU" noProof="0" dirty="0"/>
              <a:t>)</a:t>
            </a:r>
          </a:p>
          <a:p>
            <a:pPr lvl="1"/>
            <a:r>
              <a:rPr lang="hu-HU" dirty="0"/>
              <a:t>a legtöbb nyelvben az = (vagy :=, &lt;-) értéket ad, nem összehasonlít!</a:t>
            </a:r>
            <a:endParaRPr lang="hu-HU" noProof="0" dirty="0"/>
          </a:p>
          <a:p>
            <a:pPr lvl="1"/>
            <a:r>
              <a:rPr lang="hu-HU" noProof="0" dirty="0"/>
              <a:t>egyszerre több változónak is adhatunk értéket (pl. </a:t>
            </a:r>
            <a:r>
              <a:rPr lang="hu-HU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a, b = 4, 5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ez csak kevés programozási nyelvben lehetséges (pl. </a:t>
            </a:r>
            <a:r>
              <a:rPr lang="hu-HU" noProof="0" dirty="0" err="1"/>
              <a:t>Ruby</a:t>
            </a:r>
            <a:r>
              <a:rPr lang="hu-HU" noProof="0" dirty="0"/>
              <a:t>, JavaScript, PHP)</a:t>
            </a:r>
          </a:p>
          <a:p>
            <a:r>
              <a:rPr lang="hu-HU" noProof="0" dirty="0"/>
              <a:t>változó értékének kiírása</a:t>
            </a:r>
          </a:p>
          <a:p>
            <a:pPr lvl="1"/>
            <a:r>
              <a:rPr lang="hu-HU" noProof="0" dirty="0"/>
              <a:t>változónév, Enter</a:t>
            </a:r>
          </a:p>
          <a:p>
            <a:pPr lvl="1"/>
            <a:r>
              <a:rPr lang="hu-HU" noProof="0" dirty="0"/>
              <a:t>vagy </a:t>
            </a:r>
            <a:r>
              <a:rPr lang="hu-HU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print(változónév)</a:t>
            </a:r>
          </a:p>
          <a:p>
            <a:r>
              <a:rPr lang="hu-HU" noProof="0" dirty="0"/>
              <a:t>a paraméter nélkül meghívott </a:t>
            </a:r>
            <a:r>
              <a:rPr lang="hu-HU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hu-HU" noProof="0" dirty="0"/>
              <a:t> függvény sort emel (üres sort ír a képernyőre)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Változók – értékadás és </a:t>
            </a:r>
            <a:r>
              <a:rPr lang="hu-HU" noProof="0" dirty="0" err="1"/>
              <a:t>-módosítás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változó értéke felveheti</a:t>
            </a:r>
          </a:p>
          <a:p>
            <a:pPr lvl="1"/>
            <a:r>
              <a:rPr lang="hu-HU" noProof="0" dirty="0"/>
              <a:t>egy másik változó értékét (másolatként, független életet élnek)</a:t>
            </a:r>
          </a:p>
          <a:p>
            <a:pPr lvl="1"/>
            <a:r>
              <a:rPr lang="hu-HU" noProof="0" dirty="0"/>
              <a:t>összetett kifejezés eredményét (melyben változók és értékek is állhatnak)</a:t>
            </a: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értékadás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másolatot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készítünk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változóról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b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értéke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változott</a:t>
            </a:r>
            <a:endParaRPr lang="hu-HU" noProof="0" dirty="0"/>
          </a:p>
          <a:p>
            <a:r>
              <a:rPr lang="hu-HU" noProof="0" dirty="0"/>
              <a:t>(a b értéke megmarad 6-nak, hiába az a értéke változott)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57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Változók – értékadás és </a:t>
            </a:r>
            <a:r>
              <a:rPr lang="hu-HU" dirty="0" err="1"/>
              <a:t>-módosítás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Python (és sok más programozási nyelv) érzékeny a kis- és nagybetűk közti különbségre</a:t>
            </a:r>
          </a:p>
          <a:p>
            <a:pPr lvl="1"/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sensitive</a:t>
            </a:r>
            <a:endParaRPr lang="hu-HU" dirty="0"/>
          </a:p>
          <a:p>
            <a:pPr lvl="2"/>
            <a:endParaRPr lang="hu-HU" dirty="0"/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NameError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: name 'B' is not defined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dirty="0">
              <a:solidFill>
                <a:srgbClr val="7A3E9D"/>
              </a:solidFill>
              <a:latin typeface="Courier New" panose="02070309020205020404" pitchFamily="49" charset="0"/>
            </a:endParaRPr>
          </a:p>
          <a:p>
            <a:r>
              <a:rPr lang="hu-HU" dirty="0"/>
              <a:t>többszörös értékadás:</a:t>
            </a:r>
          </a:p>
          <a:p>
            <a:pPr lvl="2"/>
            <a:endParaRPr lang="hu-HU" dirty="0">
              <a:solidFill>
                <a:srgbClr val="7A3E9D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egyszerre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két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változónak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adunk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értéket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b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25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Változók – </a:t>
            </a:r>
            <a:r>
              <a:rPr lang="hu-HU" dirty="0"/>
              <a:t>értékadás és </a:t>
            </a:r>
            <a:r>
              <a:rPr lang="hu-HU" dirty="0" err="1"/>
              <a:t>-módosítás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összetett értékadásra példa:</a:t>
            </a: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8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értékadáshoz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változók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aktuális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értékét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is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felhasználhatjuk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léptetés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r>
              <a:rPr lang="hu-HU" noProof="0" dirty="0"/>
              <a:t>adott változó új értékéhez felhasználhatjuk a régi értékét (pl. léptetés, duplázás)</a:t>
            </a:r>
          </a:p>
          <a:p>
            <a:pPr lvl="1"/>
            <a:r>
              <a:rPr lang="hu-HU" dirty="0"/>
              <a:t>ilyenkor előbb kiszámolódik a jobb oldal (a régi változóértéket felhasználva)</a:t>
            </a:r>
          </a:p>
          <a:p>
            <a:pPr lvl="1"/>
            <a:r>
              <a:rPr lang="hu-HU" noProof="0" dirty="0"/>
              <a:t>majd a végén lecserélődik a változó tartalma az új értékre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50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Változók – típus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típus lekéréséhez használjuk a </a:t>
            </a:r>
            <a:r>
              <a:rPr lang="hu-HU" noProof="0" dirty="0" err="1"/>
              <a:t>type</a:t>
            </a:r>
            <a:r>
              <a:rPr lang="hu-HU" noProof="0" dirty="0"/>
              <a:t>() függvényt</a:t>
            </a:r>
          </a:p>
          <a:p>
            <a:endParaRPr lang="hu-HU" noProof="0" dirty="0"/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int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str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bool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r>
              <a:rPr lang="hu-HU" noProof="0" dirty="0"/>
              <a:t>nincs jelentősége, hogy korábban milyen típusú értéket tartalmazott a változó</a:t>
            </a:r>
          </a:p>
          <a:p>
            <a:pPr lvl="1"/>
            <a:r>
              <a:rPr lang="hu-HU" noProof="0" dirty="0"/>
              <a:t>minden értékadáskor változhat a típusa is</a:t>
            </a:r>
          </a:p>
          <a:p>
            <a:pPr lvl="1"/>
            <a:r>
              <a:rPr lang="hu-HU" noProof="0" dirty="0"/>
              <a:t>ennek van előnye (rugalmas) és hátránya (kiszámíthatatlan) is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19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Változók – adattípusok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négy alapvető adattípus:</a:t>
            </a:r>
          </a:p>
          <a:p>
            <a:pPr lvl="1"/>
            <a:r>
              <a:rPr lang="hu-HU" noProof="0" dirty="0"/>
              <a:t>logikai értékek (</a:t>
            </a:r>
            <a:r>
              <a:rPr lang="hu-HU" noProof="0" dirty="0" err="1"/>
              <a:t>bool</a:t>
            </a:r>
            <a:r>
              <a:rPr lang="hu-HU" noProof="0" dirty="0"/>
              <a:t>): </a:t>
            </a:r>
            <a:r>
              <a:rPr lang="hu-HU" noProof="0" dirty="0" err="1"/>
              <a:t>True</a:t>
            </a:r>
            <a:r>
              <a:rPr lang="hu-HU" noProof="0" dirty="0"/>
              <a:t>, </a:t>
            </a:r>
            <a:r>
              <a:rPr lang="hu-HU" noProof="0" dirty="0" err="1"/>
              <a:t>False</a:t>
            </a:r>
            <a:endParaRPr lang="hu-HU" noProof="0" dirty="0"/>
          </a:p>
          <a:p>
            <a:pPr lvl="1"/>
            <a:r>
              <a:rPr lang="hu-HU" noProof="0" dirty="0"/>
              <a:t>egész számok (int)</a:t>
            </a:r>
          </a:p>
          <a:p>
            <a:pPr lvl="1"/>
            <a:r>
              <a:rPr lang="hu-HU" noProof="0" dirty="0"/>
              <a:t>lebegőpontos/valós számok (</a:t>
            </a:r>
            <a:r>
              <a:rPr lang="hu-HU" noProof="0" dirty="0" err="1"/>
              <a:t>float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szövegek (</a:t>
            </a:r>
            <a:r>
              <a:rPr lang="hu-HU" noProof="0" dirty="0" err="1"/>
              <a:t>str</a:t>
            </a:r>
            <a:r>
              <a:rPr lang="hu-HU" noProof="0" dirty="0"/>
              <a:t>)</a:t>
            </a:r>
          </a:p>
          <a:p>
            <a:r>
              <a:rPr lang="hu-HU" noProof="0" dirty="0"/>
              <a:t>átalakító függvények</a:t>
            </a:r>
          </a:p>
          <a:p>
            <a:pPr lvl="1"/>
            <a:r>
              <a:rPr lang="hu-HU" noProof="0" dirty="0"/>
              <a:t>int(), </a:t>
            </a:r>
            <a:r>
              <a:rPr lang="hu-HU" noProof="0" dirty="0" err="1"/>
              <a:t>float</a:t>
            </a:r>
            <a:r>
              <a:rPr lang="hu-HU" noProof="0" dirty="0"/>
              <a:t>(), </a:t>
            </a:r>
            <a:r>
              <a:rPr lang="hu-HU" noProof="0" dirty="0" err="1"/>
              <a:t>str</a:t>
            </a:r>
            <a:r>
              <a:rPr lang="hu-HU" noProof="0" dirty="0"/>
              <a:t>(), </a:t>
            </a:r>
            <a:r>
              <a:rPr lang="hu-HU" noProof="0" dirty="0" err="1"/>
              <a:t>bool</a:t>
            </a:r>
            <a:r>
              <a:rPr lang="hu-HU" noProof="0" dirty="0"/>
              <a:t>()</a:t>
            </a:r>
          </a:p>
          <a:p>
            <a:pPr lvl="1"/>
            <a:r>
              <a:rPr lang="hu-HU" noProof="0" dirty="0"/>
              <a:t>erősen típusos nyelv, magától nem alakít át (kivéve </a:t>
            </a:r>
            <a:r>
              <a:rPr lang="hu-HU" noProof="0" dirty="0" err="1"/>
              <a:t>bool</a:t>
            </a:r>
            <a:r>
              <a:rPr lang="hu-HU" noProof="0" dirty="0"/>
              <a:t> </a:t>
            </a:r>
            <a:r>
              <a:rPr lang="hu-HU" noProof="0" dirty="0">
                <a:sym typeface="Wingdings" panose="05000000000000000000" pitchFamily="2" charset="2"/>
              </a:rPr>
              <a:t></a:t>
            </a:r>
            <a:r>
              <a:rPr lang="hu-HU" noProof="0" dirty="0"/>
              <a:t> int </a:t>
            </a:r>
            <a:r>
              <a:rPr lang="hu-HU" noProof="0" dirty="0">
                <a:sym typeface="Wingdings" panose="05000000000000000000" pitchFamily="2" charset="2"/>
              </a:rPr>
              <a:t> </a:t>
            </a:r>
            <a:r>
              <a:rPr lang="hu-HU" noProof="0" dirty="0" err="1">
                <a:sym typeface="Wingdings" panose="05000000000000000000" pitchFamily="2" charset="2"/>
              </a:rPr>
              <a:t>float</a:t>
            </a:r>
            <a:r>
              <a:rPr lang="hu-HU" noProof="0" dirty="0">
                <a:sym typeface="Wingdings" panose="05000000000000000000" pitchFamily="2" charset="2"/>
              </a:rPr>
              <a:t>)</a:t>
            </a:r>
            <a:endParaRPr lang="hu-HU" noProof="0" dirty="0"/>
          </a:p>
          <a:p>
            <a:pPr lvl="1"/>
            <a:r>
              <a:rPr lang="hu-HU" noProof="0" dirty="0"/>
              <a:t>nekünk kell </a:t>
            </a:r>
            <a:r>
              <a:rPr lang="hu-HU" noProof="0" dirty="0" err="1"/>
              <a:t>típusátalakítást</a:t>
            </a:r>
            <a:r>
              <a:rPr lang="hu-HU" noProof="0" dirty="0"/>
              <a:t> (</a:t>
            </a:r>
            <a:r>
              <a:rPr lang="hu-HU" noProof="0" dirty="0" err="1"/>
              <a:t>-konverziót</a:t>
            </a:r>
            <a:r>
              <a:rPr lang="hu-HU" noProof="0" dirty="0"/>
              <a:t>) végezni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TypeError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: unsupported operand type(s) for +: '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' and '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str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'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95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Változók – adattípusok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példák típuskonverzióra:</a:t>
            </a:r>
          </a:p>
          <a:p>
            <a:pPr lvl="2"/>
            <a:endParaRPr lang="hu-HU" noProof="0" dirty="0"/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csak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0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lesz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False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bool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3.5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-et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gond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nélkül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float-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tá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alakít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type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3.14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3.7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egészrészt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veszi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(0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felé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kerekít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678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hu-HU" noProof="0" dirty="0"/>
            </a:br>
            <a:endParaRPr lang="hu-HU" noProof="0" dirty="0"/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Óra menete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prezentáció (elmélet + beszúrt programkód) és </a:t>
            </a:r>
            <a:r>
              <a:rPr lang="hu-HU" dirty="0" err="1"/>
              <a:t>szkriptfájlok</a:t>
            </a:r>
            <a:r>
              <a:rPr lang="hu-HU" dirty="0"/>
              <a:t> (*_</a:t>
            </a:r>
            <a:r>
              <a:rPr lang="hu-HU" dirty="0" err="1"/>
              <a:t>orai.py</a:t>
            </a:r>
            <a:r>
              <a:rPr lang="hu-HU" dirty="0"/>
              <a:t>)</a:t>
            </a:r>
          </a:p>
          <a:p>
            <a:r>
              <a:rPr lang="hu-HU" dirty="0"/>
              <a:t>az aktuális kódsorokat az előadással párhuzamosan futtassátok le VS </a:t>
            </a:r>
            <a:r>
              <a:rPr lang="hu-HU" dirty="0" err="1"/>
              <a:t>Code-ban</a:t>
            </a:r>
            <a:endParaRPr lang="hu-HU" dirty="0"/>
          </a:p>
          <a:p>
            <a:pPr lvl="1"/>
            <a:r>
              <a:rPr lang="hu-HU" dirty="0"/>
              <a:t>nyugodtan egészítsétek ki, írjatok bele kommenteket</a:t>
            </a:r>
          </a:p>
          <a:p>
            <a:r>
              <a:rPr lang="hu-HU" dirty="0"/>
              <a:t>az előadások 2-4 blokkra bonthatók, a blokkok végén feladat</a:t>
            </a:r>
          </a:p>
          <a:p>
            <a:pPr lvl="1"/>
            <a:r>
              <a:rPr lang="hu-HU" dirty="0"/>
              <a:t>a feladat szintetizálja a blokk tartalmát</a:t>
            </a:r>
          </a:p>
          <a:p>
            <a:pPr lvl="1"/>
            <a:r>
              <a:rPr lang="hu-HU" dirty="0"/>
              <a:t>otthoni gyakorlásra szolgál</a:t>
            </a:r>
          </a:p>
          <a:p>
            <a:pPr lvl="1"/>
            <a:r>
              <a:rPr lang="hu-HU" dirty="0"/>
              <a:t>ha lesz idő, együtt belekezdünk</a:t>
            </a:r>
          </a:p>
          <a:p>
            <a:pPr lvl="1"/>
            <a:r>
              <a:rPr lang="hu-HU" dirty="0"/>
              <a:t>megoldását mindig közzéteszem (*_</a:t>
            </a:r>
            <a:r>
              <a:rPr lang="hu-HU" dirty="0" err="1"/>
              <a:t>hazi.py</a:t>
            </a:r>
            <a:r>
              <a:rPr lang="hu-HU" dirty="0"/>
              <a:t>)</a:t>
            </a:r>
          </a:p>
          <a:p>
            <a:r>
              <a:rPr lang="hu-HU" dirty="0"/>
              <a:t>a programozás csak otthoni gyakorlással sajátítható el!</a:t>
            </a:r>
          </a:p>
          <a:p>
            <a:pPr lvl="1"/>
            <a:r>
              <a:rPr lang="hu-HU" dirty="0"/>
              <a:t>az óra passzív végighallgatása kevés lesz a zárthelyi teljesítéséhez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700" y="2804260"/>
            <a:ext cx="2879724" cy="327427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5387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Változók – adattípusok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szövegek</a:t>
            </a:r>
          </a:p>
          <a:p>
            <a:pPr lvl="1"/>
            <a:r>
              <a:rPr lang="hu-HU" noProof="0" dirty="0"/>
              <a:t>egysoros szöveg: " vagy '</a:t>
            </a:r>
          </a:p>
          <a:p>
            <a:pPr lvl="1"/>
            <a:r>
              <a:rPr lang="hu-HU" noProof="0" dirty="0"/>
              <a:t>többsoros szöveg: """ vagy '''</a:t>
            </a:r>
          </a:p>
          <a:p>
            <a:r>
              <a:rPr lang="hu-HU" noProof="0" dirty="0"/>
              <a:t>minden nyelvben</a:t>
            </a:r>
          </a:p>
          <a:p>
            <a:pPr lvl="1"/>
            <a:r>
              <a:rPr lang="hu-HU" noProof="0" dirty="0"/>
              <a:t>ahol bizonyos karakterek nem azt jelentik, amit mutatnak (pl. ")</a:t>
            </a:r>
          </a:p>
          <a:p>
            <a:pPr lvl="1"/>
            <a:r>
              <a:rPr lang="hu-HU" noProof="0" dirty="0"/>
              <a:t>ott valahogy biztosítani kell ezen karakterek megjelenítését</a:t>
            </a:r>
          </a:p>
          <a:p>
            <a:pPr lvl="1"/>
            <a:r>
              <a:rPr lang="hu-HU" noProof="0" dirty="0"/>
              <a:t>továbbá sok egyéb karakterét is, amire nincs gomb a billentyűzeten</a:t>
            </a:r>
          </a:p>
          <a:p>
            <a:r>
              <a:rPr lang="hu-HU" noProof="0" dirty="0"/>
              <a:t>erre szolgál az </a:t>
            </a:r>
            <a:r>
              <a:rPr lang="hu-HU" noProof="0" dirty="0" err="1"/>
              <a:t>escape</a:t>
            </a:r>
            <a:r>
              <a:rPr lang="hu-HU" noProof="0" dirty="0"/>
              <a:t> </a:t>
            </a:r>
            <a:r>
              <a:rPr lang="hu-HU" noProof="0" dirty="0" err="1"/>
              <a:t>character</a:t>
            </a:r>
            <a:r>
              <a:rPr lang="hu-HU" noProof="0" dirty="0"/>
              <a:t> (\)</a:t>
            </a:r>
          </a:p>
          <a:p>
            <a:pPr lvl="1"/>
            <a:r>
              <a:rPr lang="hu-HU" noProof="0" dirty="0"/>
              <a:t>jelzi, hogy onnantól valami speciális karakterleírás következik</a:t>
            </a:r>
          </a:p>
          <a:p>
            <a:pPr lvl="1"/>
            <a:r>
              <a:rPr lang="hu-HU" noProof="0" dirty="0"/>
              <a:t>pl. \n (soremelés), \t (tabulátor), \" (idézőjel)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40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Változók – adattípusok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\"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értéke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\n\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t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"""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egy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többsoros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szöveg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"""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valójában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egysorosként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tárolja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2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1. feladat – változók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hozz létre egyszerre két változót, az egyik értéke legyen 5, a másiké -4</a:t>
            </a:r>
          </a:p>
          <a:p>
            <a:r>
              <a:rPr lang="hu-HU" noProof="0" dirty="0"/>
              <a:t>egy harmadik változóba helyezd ezek összegét</a:t>
            </a:r>
          </a:p>
          <a:p>
            <a:r>
              <a:rPr lang="hu-HU" noProof="0" dirty="0"/>
              <a:t>csökkentsd eggyel </a:t>
            </a:r>
            <a:r>
              <a:rPr lang="hu-HU" dirty="0"/>
              <a:t>e harmadik változó</a:t>
            </a:r>
            <a:r>
              <a:rPr lang="hu-HU" noProof="0" dirty="0"/>
              <a:t> értékét</a:t>
            </a:r>
          </a:p>
          <a:p>
            <a:r>
              <a:rPr lang="hu-HU" noProof="0" dirty="0"/>
              <a:t>alakítsd valós számmá, ellenőrzésképpen kérd le a típusát</a:t>
            </a:r>
          </a:p>
          <a:p>
            <a:r>
              <a:rPr lang="hu-HU" noProof="0" dirty="0"/>
              <a:t>hozz létre egy szövegváltozót, amely tartalmaz soremelést, tabulátort és idézőjelet is</a:t>
            </a:r>
          </a:p>
          <a:p>
            <a:r>
              <a:rPr lang="hu-HU" noProof="0" dirty="0"/>
              <a:t>tippeld meg, hogy mi lesz az értéke, ha logikai változóvá alakítod, majd ellenőrizd a tippet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93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számokkal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főbb műveletek (operátorok):</a:t>
            </a:r>
          </a:p>
          <a:p>
            <a:pPr lvl="1"/>
            <a:r>
              <a:rPr lang="hu-HU" noProof="0" dirty="0"/>
              <a:t>+, -</a:t>
            </a:r>
          </a:p>
          <a:p>
            <a:pPr lvl="1"/>
            <a:r>
              <a:rPr lang="hu-HU" noProof="0" dirty="0"/>
              <a:t>* (szorzás), ** (hatvány)</a:t>
            </a:r>
          </a:p>
          <a:p>
            <a:pPr lvl="1"/>
            <a:r>
              <a:rPr lang="hu-HU" noProof="0" dirty="0"/>
              <a:t>/ (osztás), // (egészrész)</a:t>
            </a:r>
          </a:p>
          <a:p>
            <a:pPr lvl="1"/>
            <a:r>
              <a:rPr lang="hu-HU" noProof="0" dirty="0"/>
              <a:t>% (</a:t>
            </a:r>
            <a:r>
              <a:rPr lang="hu-HU" noProof="0" dirty="0" err="1"/>
              <a:t>modulo</a:t>
            </a:r>
            <a:r>
              <a:rPr lang="hu-HU" noProof="0" dirty="0"/>
              <a:t>, maradék)</a:t>
            </a:r>
          </a:p>
          <a:p>
            <a:pPr marL="306388" lvl="1" indent="0">
              <a:buNone/>
            </a:pPr>
            <a:endParaRPr lang="hu-HU" noProof="0" dirty="0"/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/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//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%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hu-HU" noProof="0" dirty="0"/>
              <a:t>(kivonásjel: hosszú kötőjel nem jó!)</a:t>
            </a:r>
          </a:p>
          <a:p>
            <a:r>
              <a:rPr lang="hu-HU" noProof="0" dirty="0"/>
              <a:t>(hatványra alternatíva: </a:t>
            </a:r>
            <a:r>
              <a:rPr lang="hu-HU" noProof="0" dirty="0" err="1"/>
              <a:t>pow</a:t>
            </a:r>
            <a:r>
              <a:rPr lang="hu-HU" noProof="0" dirty="0"/>
              <a:t>())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39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számokkal – sorrend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műveleteknek sorrendje (</a:t>
            </a:r>
            <a:r>
              <a:rPr lang="hu-HU" noProof="0" dirty="0" err="1"/>
              <a:t>precedenciája</a:t>
            </a:r>
            <a:r>
              <a:rPr lang="hu-HU" noProof="0" dirty="0"/>
              <a:t>) és iránya van</a:t>
            </a:r>
          </a:p>
          <a:p>
            <a:pPr lvl="1"/>
            <a:r>
              <a:rPr lang="hu-HU" noProof="0" dirty="0"/>
              <a:t>ezt zárójelezéssel felülbírálhatjuk</a:t>
            </a:r>
          </a:p>
          <a:p>
            <a:pPr lvl="1"/>
            <a:r>
              <a:rPr lang="hu-HU" noProof="0" dirty="0"/>
              <a:t>inkább több zárójelet használjunk, mint túl keveset!</a:t>
            </a:r>
          </a:p>
          <a:p>
            <a:pPr lvl="1"/>
            <a:r>
              <a:rPr lang="hu-HU" noProof="0" dirty="0"/>
              <a:t>(extra szóközöket nem érti a Python…)</a:t>
            </a:r>
          </a:p>
          <a:p>
            <a:pPr lvl="2"/>
            <a:endParaRPr lang="hu-HU" dirty="0"/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 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43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számokkal – sorrend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műveleteknek sorrendje (</a:t>
            </a:r>
            <a:r>
              <a:rPr lang="hu-HU" noProof="0" dirty="0" err="1"/>
              <a:t>precedenciája</a:t>
            </a:r>
            <a:r>
              <a:rPr lang="hu-HU" noProof="0" dirty="0"/>
              <a:t>) és iránya van</a:t>
            </a:r>
          </a:p>
          <a:p>
            <a:pPr lvl="1"/>
            <a:r>
              <a:rPr lang="hu-HU" noProof="0" dirty="0"/>
              <a:t>ezt zárójelezéssel felülbírálhatjuk</a:t>
            </a:r>
          </a:p>
          <a:p>
            <a:pPr lvl="1"/>
            <a:r>
              <a:rPr lang="hu-HU" noProof="0" dirty="0"/>
              <a:t>inkább több zárójelet használjunk, mint túl keveset!</a:t>
            </a:r>
          </a:p>
          <a:p>
            <a:pPr lvl="1"/>
            <a:r>
              <a:rPr lang="hu-HU" noProof="0" dirty="0"/>
              <a:t>(extra szóközöket nem érti a Python…)</a:t>
            </a:r>
          </a:p>
          <a:p>
            <a:pPr lvl="2"/>
            <a:endParaRPr lang="hu-HU" dirty="0"/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 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sp>
        <p:nvSpPr>
          <p:cNvPr id="5" name="Téglalap 4"/>
          <p:cNvSpPr/>
          <p:nvPr/>
        </p:nvSpPr>
        <p:spPr>
          <a:xfrm rot="1225821">
            <a:off x="5080127" y="2873832"/>
            <a:ext cx="3412216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hu-HU" sz="2800" b="1" cap="none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és más nyelv sem! –</a:t>
            </a:r>
          </a:p>
        </p:txBody>
      </p:sp>
    </p:spTree>
    <p:extLst>
      <p:ext uri="{BB962C8B-B14F-4D97-AF65-F5344CB8AC3E}">
        <p14:creationId xmlns:p14="http://schemas.microsoft.com/office/powerpoint/2010/main" val="2770801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számokkal – sorrend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/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16.0</a:t>
            </a:r>
            <a:endParaRPr lang="hu-HU" i="1" dirty="0">
              <a:solidFill>
                <a:srgbClr val="AAAAAA"/>
              </a:solidFill>
              <a:latin typeface="Courier New" panose="02070309020205020404" pitchFamily="49" charset="0"/>
            </a:endParaRPr>
          </a:p>
          <a:p>
            <a:pPr lvl="2"/>
            <a:endParaRPr lang="hu-HU" b="0" i="1" dirty="0">
              <a:solidFill>
                <a:srgbClr val="AAAAAA"/>
              </a:solidFill>
              <a:effectLst/>
            </a:endParaRPr>
          </a:p>
          <a:p>
            <a:r>
              <a:rPr lang="hu-HU" dirty="0"/>
              <a:t>műveletek előtt</a:t>
            </a:r>
          </a:p>
          <a:p>
            <a:pPr lvl="1"/>
            <a:r>
              <a:rPr lang="hu-HU" dirty="0"/>
              <a:t>változó behelyettesítése</a:t>
            </a:r>
          </a:p>
          <a:p>
            <a:pPr lvl="1"/>
            <a:r>
              <a:rPr lang="hu-HU" dirty="0"/>
              <a:t>függvények kiértékelése</a:t>
            </a:r>
          </a:p>
          <a:p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171" y="1422400"/>
            <a:ext cx="4198257" cy="4661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73780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számokkal – kerekítés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kerekítés: </a:t>
            </a:r>
            <a:r>
              <a:rPr lang="hu-HU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</a:t>
            </a:r>
            <a:r>
              <a:rPr lang="hu-HU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hu-HU" noProof="0" dirty="0"/>
              <a:t>Python 3-as verziótól párosra kerekíti a felet</a:t>
            </a:r>
          </a:p>
          <a:p>
            <a:pPr lvl="1"/>
            <a:r>
              <a:rPr lang="hu-HU" noProof="0" dirty="0"/>
              <a:t>(ahogy a mérnöki tudományokban és a statisztikában szokás)</a:t>
            </a:r>
          </a:p>
          <a:p>
            <a:r>
              <a:rPr lang="hu-HU" noProof="0" dirty="0"/>
              <a:t>ez az első többparaméteres függvényünk…</a:t>
            </a:r>
          </a:p>
          <a:p>
            <a:pPr lvl="1"/>
            <a:r>
              <a:rPr lang="hu-HU" noProof="0" dirty="0"/>
              <a:t>DEMO: beírjuk a függvény nevét VS </a:t>
            </a:r>
            <a:r>
              <a:rPr lang="hu-HU" noProof="0" dirty="0" err="1"/>
              <a:t>Code-ban</a:t>
            </a:r>
            <a:r>
              <a:rPr lang="hu-HU" noProof="0" dirty="0"/>
              <a:t>, rátartjuk az egeret</a:t>
            </a:r>
          </a:p>
          <a:p>
            <a:pPr lvl="1"/>
            <a:r>
              <a:rPr lang="hu-HU" noProof="0" dirty="0"/>
              <a:t>megkapjuk a leírást és a lehetséges paraméterezést</a:t>
            </a:r>
          </a:p>
          <a:p>
            <a:pPr lvl="1"/>
            <a:r>
              <a:rPr lang="hu-HU" noProof="0" dirty="0"/>
              <a:t>elkezdjük a paraméternevet gépelni </a:t>
            </a:r>
            <a:r>
              <a:rPr lang="hu-HU" noProof="0" dirty="0">
                <a:sym typeface="Wingdings" panose="05000000000000000000" pitchFamily="2" charset="2"/>
              </a:rPr>
              <a:t> kiválaszthatjuk a listából</a:t>
            </a:r>
          </a:p>
          <a:p>
            <a:pPr lvl="1"/>
            <a:r>
              <a:rPr lang="hu-HU" noProof="0" dirty="0">
                <a:sym typeface="Wingdings" panose="05000000000000000000" pitchFamily="2" charset="2"/>
              </a:rPr>
              <a:t>sorrend és/vagy paraméternév (név után már nem lehet sorrend)</a:t>
            </a: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number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7.89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ndigits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ndigits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number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7.89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7.89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ndigits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7.89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>
              <a:sym typeface="Wingdings" panose="05000000000000000000" pitchFamily="2" charset="2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18625" y="174173"/>
            <a:ext cx="5810544" cy="154032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7600" y="3133934"/>
            <a:ext cx="2631569" cy="292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60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számokkal – kerekítés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nem minden függvény esetén adhatjuk meg a paraméterek nevét</a:t>
            </a:r>
          </a:p>
          <a:p>
            <a:pPr lvl="1"/>
            <a:r>
              <a:rPr lang="hu-HU" dirty="0"/>
              <a:t>jellemzően azok problémásak, amik C-ben lettek megvalósítva</a:t>
            </a:r>
          </a:p>
          <a:p>
            <a:pPr lvl="1"/>
            <a:r>
              <a:rPr lang="hu-HU" dirty="0" err="1"/>
              <a:t>TypeError</a:t>
            </a:r>
            <a:r>
              <a:rPr lang="hu-HU" dirty="0"/>
              <a:t>: </a:t>
            </a:r>
            <a:r>
              <a:rPr lang="hu-HU" dirty="0" err="1"/>
              <a:t>pow</a:t>
            </a:r>
            <a:r>
              <a:rPr lang="hu-HU" dirty="0"/>
              <a:t>() </a:t>
            </a:r>
            <a:r>
              <a:rPr lang="hu-HU" dirty="0" err="1"/>
              <a:t>takes</a:t>
            </a:r>
            <a:r>
              <a:rPr lang="hu-HU" dirty="0"/>
              <a:t> no </a:t>
            </a:r>
            <a:r>
              <a:rPr lang="hu-HU" dirty="0" err="1"/>
              <a:t>keyword</a:t>
            </a:r>
            <a:r>
              <a:rPr lang="hu-HU" dirty="0"/>
              <a:t> </a:t>
            </a:r>
            <a:r>
              <a:rPr lang="hu-HU" dirty="0" err="1"/>
              <a:t>arguments</a:t>
            </a:r>
            <a:r>
              <a:rPr lang="hu-HU" dirty="0"/>
              <a:t> </a:t>
            </a:r>
          </a:p>
          <a:p>
            <a:r>
              <a:rPr lang="hu-HU" dirty="0"/>
              <a:t>paramétereknek két típusa van:</a:t>
            </a:r>
          </a:p>
          <a:p>
            <a:pPr lvl="1"/>
            <a:r>
              <a:rPr lang="hu-HU" dirty="0"/>
              <a:t>kötelező</a:t>
            </a:r>
          </a:p>
          <a:p>
            <a:pPr lvl="1"/>
            <a:r>
              <a:rPr lang="hu-HU" dirty="0"/>
              <a:t>opcionális (elhagyható)</a:t>
            </a:r>
          </a:p>
          <a:p>
            <a:pPr lvl="1"/>
            <a:r>
              <a:rPr lang="hu-HU" dirty="0"/>
              <a:t>utóbbinak van alapértelmezett értéke</a:t>
            </a:r>
          </a:p>
          <a:p>
            <a:pPr lvl="2"/>
            <a:endParaRPr lang="hu-HU" b="1" dirty="0">
              <a:solidFill>
                <a:srgbClr val="AA3731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7.89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alapértelmezetten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0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tizedesre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egészre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kerekít</a:t>
            </a:r>
            <a:endParaRPr lang="hu-HU" dirty="0">
              <a:solidFill>
                <a:srgbClr val="333333"/>
              </a:solidFill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70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számokkal – kerekítés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egy vagy több paramétert megadhatunk korábban létrehozott változóval is:</a:t>
            </a:r>
          </a:p>
          <a:p>
            <a:pPr lvl="2"/>
            <a:endParaRPr lang="hu-HU" dirty="0">
              <a:solidFill>
                <a:srgbClr val="7A3E9D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7.654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tizedesjegyek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number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ndigits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tizedesjegyek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tizedesjegyek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b="1" dirty="0">
              <a:solidFill>
                <a:srgbClr val="AA3731"/>
              </a:solidFill>
              <a:latin typeface="Courier New" panose="02070309020205020404" pitchFamily="49" charset="0"/>
            </a:endParaRPr>
          </a:p>
          <a:p>
            <a:r>
              <a:rPr lang="hu-HU" dirty="0"/>
              <a:t>vagy tetszőlegesen összetett kifejezéssel:</a:t>
            </a:r>
          </a:p>
          <a:p>
            <a:pPr lvl="2"/>
            <a:endParaRPr lang="hu-HU" b="1" dirty="0">
              <a:solidFill>
                <a:srgbClr val="AA3731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tizedesjegyek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5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VS </a:t>
            </a:r>
            <a:r>
              <a:rPr lang="hu-HU" noProof="0" dirty="0" err="1"/>
              <a:t>Code</a:t>
            </a:r>
            <a:r>
              <a:rPr lang="hu-HU" noProof="0" dirty="0"/>
              <a:t> 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fájl előkészítése:</a:t>
            </a:r>
          </a:p>
          <a:p>
            <a:pPr lvl="1"/>
            <a:r>
              <a:rPr lang="hu-HU" noProof="0" dirty="0"/>
              <a:t>megnyitunk egy mappát (File &gt; Open </a:t>
            </a:r>
            <a:r>
              <a:rPr lang="hu-HU" noProof="0" dirty="0" err="1"/>
              <a:t>Folder</a:t>
            </a:r>
            <a:r>
              <a:rPr lang="hu-HU" noProof="0" dirty="0"/>
              <a:t>…)</a:t>
            </a:r>
          </a:p>
          <a:p>
            <a:pPr lvl="1"/>
            <a:r>
              <a:rPr lang="hu-HU" noProof="0" dirty="0"/>
              <a:t>létrehozunk benne egy fájlt (File &gt; New File)</a:t>
            </a:r>
          </a:p>
          <a:p>
            <a:pPr lvl="1"/>
            <a:r>
              <a:rPr lang="hu-HU" noProof="0" dirty="0"/>
              <a:t>kiválasztjuk a típusát (</a:t>
            </a:r>
            <a:r>
              <a:rPr lang="hu-HU" noProof="0" dirty="0" err="1"/>
              <a:t>select</a:t>
            </a:r>
            <a:r>
              <a:rPr lang="hu-HU" noProof="0" dirty="0"/>
              <a:t> a </a:t>
            </a:r>
            <a:r>
              <a:rPr lang="hu-HU" noProof="0" dirty="0" err="1"/>
              <a:t>language</a:t>
            </a:r>
            <a:r>
              <a:rPr lang="hu-HU" noProof="0" dirty="0"/>
              <a:t> &gt; Python)</a:t>
            </a:r>
          </a:p>
          <a:p>
            <a:pPr lvl="1"/>
            <a:r>
              <a:rPr lang="hu-HU" noProof="0" dirty="0"/>
              <a:t>elmentjük</a:t>
            </a:r>
          </a:p>
          <a:p>
            <a:pPr lvl="1"/>
            <a:r>
              <a:rPr lang="hu-HU" dirty="0"/>
              <a:t>vagy megnyitunk meglévő fájlt (dupla kattintás a fájlnévre a bal oldali böngészősávban)</a:t>
            </a:r>
            <a:endParaRPr lang="hu-HU" noProof="0" dirty="0"/>
          </a:p>
          <a:p>
            <a:r>
              <a:rPr lang="hu-HU" noProof="0" dirty="0"/>
              <a:t>futtatás:</a:t>
            </a:r>
          </a:p>
          <a:p>
            <a:pPr lvl="1"/>
            <a:r>
              <a:rPr lang="hu-HU" noProof="0" dirty="0"/>
              <a:t>soronként futtathatunk interaktív ablakban (Shift+Enter)</a:t>
            </a:r>
          </a:p>
          <a:p>
            <a:pPr lvl="1"/>
            <a:r>
              <a:rPr lang="hu-HU" noProof="0" dirty="0"/>
              <a:t>vagy az egész </a:t>
            </a:r>
            <a:r>
              <a:rPr lang="hu-HU" noProof="0" dirty="0" err="1"/>
              <a:t>szkriptet</a:t>
            </a:r>
            <a:r>
              <a:rPr lang="hu-HU" noProof="0" dirty="0"/>
              <a:t> egyben (</a:t>
            </a:r>
            <a:r>
              <a:rPr lang="hu-HU" noProof="0" dirty="0" err="1"/>
              <a:t>Ctrl</a:t>
            </a:r>
            <a:r>
              <a:rPr lang="hu-HU" noProof="0" dirty="0"/>
              <a:t>+F5)</a:t>
            </a:r>
          </a:p>
          <a:p>
            <a:pPr lvl="1"/>
            <a:r>
              <a:rPr lang="hu-HU" noProof="0" dirty="0"/>
              <a:t>ha nem fut le, akkor lehet, hogy nem találja a</a:t>
            </a:r>
            <a:br>
              <a:rPr lang="hu-HU" noProof="0" dirty="0"/>
            </a:br>
            <a:r>
              <a:rPr lang="hu-HU" noProof="0" dirty="0"/>
              <a:t>Python-értelmezőt (alsó kék csík)</a:t>
            </a:r>
          </a:p>
          <a:p>
            <a:pPr lvl="1"/>
            <a:r>
              <a:rPr lang="hu-HU" noProof="0" dirty="0"/>
              <a:t>ebben az esetben nekünk kell beállítani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9594" y="186587"/>
            <a:ext cx="2996418" cy="229303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8763" y="5006627"/>
            <a:ext cx="5247249" cy="111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45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számokkal – szekvencia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 err="1"/>
              <a:t>számszekvencia</a:t>
            </a:r>
            <a:r>
              <a:rPr lang="hu-HU" noProof="0" dirty="0"/>
              <a:t> (</a:t>
            </a:r>
            <a:r>
              <a:rPr lang="hu-HU" noProof="0" dirty="0" err="1"/>
              <a:t>range</a:t>
            </a:r>
            <a:r>
              <a:rPr lang="hu-HU" noProof="0" dirty="0"/>
              <a:t> típus) létrehozása:</a:t>
            </a:r>
          </a:p>
          <a:p>
            <a:pPr lvl="1"/>
            <a:r>
              <a:rPr lang="hu-HU" noProof="0" dirty="0" err="1"/>
              <a:t>range</a:t>
            </a:r>
            <a:r>
              <a:rPr lang="hu-HU" noProof="0" dirty="0"/>
              <a:t>(stop)</a:t>
            </a:r>
          </a:p>
          <a:p>
            <a:pPr lvl="1"/>
            <a:r>
              <a:rPr lang="hu-HU" noProof="0" dirty="0" err="1"/>
              <a:t>range</a:t>
            </a:r>
            <a:r>
              <a:rPr lang="hu-HU" noProof="0" dirty="0"/>
              <a:t>(start, stop)</a:t>
            </a:r>
          </a:p>
          <a:p>
            <a:pPr lvl="1"/>
            <a:r>
              <a:rPr lang="hu-HU" noProof="0" dirty="0" err="1"/>
              <a:t>range</a:t>
            </a:r>
            <a:r>
              <a:rPr lang="hu-HU" noProof="0" dirty="0"/>
              <a:t>(start, stop, </a:t>
            </a:r>
            <a:r>
              <a:rPr lang="hu-HU" noProof="0" dirty="0" err="1"/>
              <a:t>step</a:t>
            </a:r>
            <a:r>
              <a:rPr lang="hu-HU" noProof="0" dirty="0"/>
              <a:t>)</a:t>
            </a:r>
          </a:p>
          <a:p>
            <a:r>
              <a:rPr lang="hu-HU" noProof="0" dirty="0"/>
              <a:t>a </a:t>
            </a:r>
            <a:r>
              <a:rPr lang="hu-HU" i="1" noProof="0" dirty="0"/>
              <a:t>start</a:t>
            </a:r>
            <a:r>
              <a:rPr lang="hu-HU" noProof="0" dirty="0"/>
              <a:t>tól (zárt intervallum) a </a:t>
            </a:r>
            <a:r>
              <a:rPr lang="hu-HU" i="1" noProof="0" dirty="0"/>
              <a:t>stop</a:t>
            </a:r>
            <a:r>
              <a:rPr lang="hu-HU" noProof="0" dirty="0"/>
              <a:t>ig (nyílt intervallum) </a:t>
            </a:r>
            <a:r>
              <a:rPr lang="hu-HU" i="1" noProof="0" dirty="0" err="1"/>
              <a:t>step</a:t>
            </a:r>
            <a:r>
              <a:rPr lang="hu-HU" noProof="0" dirty="0" err="1"/>
              <a:t>nyi</a:t>
            </a:r>
            <a:r>
              <a:rPr lang="hu-HU" noProof="0" dirty="0"/>
              <a:t> lépésközönként</a:t>
            </a:r>
          </a:p>
          <a:p>
            <a:pPr lvl="1"/>
            <a:r>
              <a:rPr lang="hu-HU" noProof="0" dirty="0"/>
              <a:t>0-tól számol, ha nem adunk neki kezdetet</a:t>
            </a:r>
          </a:p>
          <a:p>
            <a:endParaRPr lang="hu-HU" noProof="0" dirty="0"/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0,1,2,3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2,3,4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2,4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r>
              <a:rPr lang="hu-HU" noProof="0" dirty="0"/>
              <a:t>később fogjuk hasznát venni (ciklusokban)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5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2. feladat – műveletek számokkal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számold ki 7 </a:t>
            </a:r>
            <a:r>
              <a:rPr lang="hu-HU" noProof="0" dirty="0" err="1"/>
              <a:t>mod</a:t>
            </a:r>
            <a:r>
              <a:rPr lang="hu-HU" noProof="0" dirty="0"/>
              <a:t> 3 (vagyis 7 3-mal képzett maradékának) negyedik hatványát</a:t>
            </a:r>
          </a:p>
          <a:p>
            <a:r>
              <a:rPr lang="hu-HU" noProof="0" dirty="0"/>
              <a:t>hozz létre egy számszekvenciát</a:t>
            </a:r>
          </a:p>
          <a:p>
            <a:pPr lvl="1"/>
            <a:r>
              <a:rPr lang="hu-HU" noProof="0" dirty="0"/>
              <a:t>kezdő értéke legyen 5 </a:t>
            </a:r>
            <a:r>
              <a:rPr lang="hu-HU" noProof="0" dirty="0" err="1"/>
              <a:t>egészosztva</a:t>
            </a:r>
            <a:r>
              <a:rPr lang="hu-HU" noProof="0" dirty="0"/>
              <a:t> 2-vel</a:t>
            </a:r>
          </a:p>
          <a:p>
            <a:pPr lvl="1"/>
            <a:r>
              <a:rPr lang="hu-HU" noProof="0" dirty="0"/>
              <a:t>záró (nem bennfoglalt) értéke legyen 9.04 egy tizedesre kerekített értéke, egész számmá alakítva</a:t>
            </a:r>
          </a:p>
          <a:p>
            <a:pPr lvl="1"/>
            <a:r>
              <a:rPr lang="hu-HU" noProof="0" dirty="0"/>
              <a:t>a lépésköz legyen 2</a:t>
            </a:r>
          </a:p>
          <a:p>
            <a:pPr lvl="1"/>
            <a:r>
              <a:rPr lang="hu-HU" noProof="0" dirty="0"/>
              <a:t>a kerekítő függvény paramétereit a nevükkel add meg</a:t>
            </a:r>
          </a:p>
          <a:p>
            <a:r>
              <a:rPr lang="hu-HU" noProof="0" dirty="0"/>
              <a:t>legyen x értéke 2; add meg lépésenként, hogy hogyan számolja ki a gép a következő utasítást:</a:t>
            </a: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//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round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5.2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pPr lvl="1"/>
            <a:endParaRPr lang="hu-HU" noProof="0" dirty="0"/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66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logikai értékekkel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számos logikai operátor létezik:</a:t>
            </a:r>
          </a:p>
          <a:p>
            <a:pPr lvl="1"/>
            <a:r>
              <a:rPr lang="hu-HU" noProof="0" dirty="0"/>
              <a:t>== (nem azonos az értékadó operátorral!)</a:t>
            </a:r>
          </a:p>
          <a:p>
            <a:pPr lvl="1"/>
            <a:r>
              <a:rPr lang="hu-HU" noProof="0" dirty="0"/>
              <a:t>!= (olvasd: nem egyenlő; más nyelvekben néha &lt;&gt;)</a:t>
            </a:r>
          </a:p>
          <a:p>
            <a:pPr lvl="1"/>
            <a:r>
              <a:rPr lang="hu-HU" noProof="0" dirty="0"/>
              <a:t>&lt;, &lt;=, &gt;, &gt;=</a:t>
            </a:r>
          </a:p>
          <a:p>
            <a:pPr lvl="1"/>
            <a:r>
              <a:rPr lang="hu-HU" noProof="0" dirty="0"/>
              <a:t>and</a:t>
            </a:r>
          </a:p>
          <a:p>
            <a:pPr lvl="1"/>
            <a:r>
              <a:rPr lang="hu-HU" noProof="0" dirty="0" err="1"/>
              <a:t>or</a:t>
            </a:r>
            <a:endParaRPr lang="hu-HU" noProof="0" dirty="0"/>
          </a:p>
          <a:p>
            <a:pPr lvl="1"/>
            <a:r>
              <a:rPr lang="hu-HU" noProof="0" dirty="0" err="1"/>
              <a:t>not</a:t>
            </a:r>
            <a:endParaRPr lang="hu-HU" noProof="0" dirty="0"/>
          </a:p>
          <a:p>
            <a:r>
              <a:rPr lang="hu-HU" noProof="0" dirty="0"/>
              <a:t>igazságtáblák</a:t>
            </a: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794" y="3780631"/>
            <a:ext cx="7162800" cy="22345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51801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logikai értékekkel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3.0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SyntaxError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: cannot assign to literal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82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logikai értékekkel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5962650" cy="4754563"/>
          </a:xfrm>
        </p:spPr>
        <p:txBody>
          <a:bodyPr/>
          <a:lstStyle/>
          <a:p>
            <a:r>
              <a:rPr lang="hu-HU" noProof="0" dirty="0"/>
              <a:t>műveletek sorrendje:</a:t>
            </a:r>
          </a:p>
          <a:p>
            <a:pPr lvl="1"/>
            <a:r>
              <a:rPr lang="hu-HU" noProof="0" dirty="0"/>
              <a:t>először a számműveletek (szám </a:t>
            </a:r>
            <a:r>
              <a:rPr lang="hu-HU" noProof="0" dirty="0">
                <a:sym typeface="Wingdings" panose="05000000000000000000" pitchFamily="2" charset="2"/>
              </a:rPr>
              <a:t> </a:t>
            </a:r>
            <a:r>
              <a:rPr lang="hu-HU" noProof="0" dirty="0" err="1">
                <a:sym typeface="Wingdings" panose="05000000000000000000" pitchFamily="2" charset="2"/>
              </a:rPr>
              <a:t>szám</a:t>
            </a:r>
            <a:r>
              <a:rPr lang="hu-HU" noProof="0" dirty="0">
                <a:sym typeface="Wingdings" panose="05000000000000000000" pitchFamily="2" charset="2"/>
              </a:rPr>
              <a:t>)</a:t>
            </a:r>
            <a:endParaRPr lang="hu-HU" noProof="0" dirty="0"/>
          </a:p>
          <a:p>
            <a:pPr lvl="1"/>
            <a:r>
              <a:rPr lang="hu-HU" noProof="0" dirty="0"/>
              <a:t>majd az összehasonlító műveletek (szám </a:t>
            </a:r>
            <a:r>
              <a:rPr lang="hu-HU" noProof="0" dirty="0">
                <a:sym typeface="Wingdings" panose="05000000000000000000" pitchFamily="2" charset="2"/>
              </a:rPr>
              <a:t> logikai)</a:t>
            </a:r>
            <a:endParaRPr lang="hu-HU" noProof="0" dirty="0"/>
          </a:p>
          <a:p>
            <a:pPr lvl="1"/>
            <a:r>
              <a:rPr lang="hu-HU" noProof="0" dirty="0"/>
              <a:t>aztán a tagadás (egyváltozós logikai)</a:t>
            </a:r>
          </a:p>
          <a:p>
            <a:pPr lvl="1"/>
            <a:r>
              <a:rPr lang="hu-HU" noProof="0" dirty="0"/>
              <a:t>and/</a:t>
            </a:r>
            <a:r>
              <a:rPr lang="hu-HU" noProof="0" dirty="0" err="1"/>
              <a:t>or</a:t>
            </a:r>
            <a:r>
              <a:rPr lang="hu-HU" noProof="0" dirty="0"/>
              <a:t> (kétváltozós logikai)</a:t>
            </a:r>
          </a:p>
          <a:p>
            <a:pPr lvl="1"/>
            <a:r>
              <a:rPr lang="hu-HU" noProof="0" dirty="0"/>
              <a:t>végül az értékadás</a:t>
            </a:r>
          </a:p>
          <a:p>
            <a:pPr lvl="2"/>
            <a:endParaRPr lang="hu-HU" dirty="0">
              <a:solidFill>
                <a:srgbClr val="9C5D27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8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!=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számműveletek nagyobb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precedenciájúak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8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!=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-1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3251" y="1448271"/>
            <a:ext cx="5010150" cy="45905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Ellipszis 5"/>
          <p:cNvSpPr/>
          <p:nvPr/>
        </p:nvSpPr>
        <p:spPr>
          <a:xfrm>
            <a:off x="6675121" y="2590800"/>
            <a:ext cx="1310640" cy="74676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zis 6"/>
          <p:cNvSpPr/>
          <p:nvPr/>
        </p:nvSpPr>
        <p:spPr>
          <a:xfrm>
            <a:off x="6675121" y="4314825"/>
            <a:ext cx="2804158" cy="60769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zis 7"/>
          <p:cNvSpPr/>
          <p:nvPr/>
        </p:nvSpPr>
        <p:spPr>
          <a:xfrm>
            <a:off x="6675121" y="4922520"/>
            <a:ext cx="960119" cy="33774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zis 8"/>
          <p:cNvSpPr/>
          <p:nvPr/>
        </p:nvSpPr>
        <p:spPr>
          <a:xfrm>
            <a:off x="6675120" y="5282009"/>
            <a:ext cx="960119" cy="47871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zis 9"/>
          <p:cNvSpPr/>
          <p:nvPr/>
        </p:nvSpPr>
        <p:spPr>
          <a:xfrm>
            <a:off x="6675119" y="5760720"/>
            <a:ext cx="2468881" cy="33774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zis 10"/>
          <p:cNvSpPr/>
          <p:nvPr/>
        </p:nvSpPr>
        <p:spPr>
          <a:xfrm>
            <a:off x="6675120" y="1710691"/>
            <a:ext cx="960119" cy="33774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59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logikai értékekkel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bátran zárójelezzünk!</a:t>
            </a:r>
          </a:p>
          <a:p>
            <a:endParaRPr lang="hu-HU" dirty="0"/>
          </a:p>
          <a:p>
            <a:endParaRPr lang="hu-HU" dirty="0"/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9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körte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not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and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not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and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and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not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írhatnánk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így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is: a = (3 &gt; 2) != (3 &lt;= 2)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True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072" y="2895402"/>
            <a:ext cx="2114451" cy="22542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97666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3. feladat – műveletek logikai értékekkel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kiindulva az operátorok </a:t>
            </a:r>
            <a:r>
              <a:rPr lang="hu-HU" noProof="0" dirty="0" err="1"/>
              <a:t>precedenciatáblázatából</a:t>
            </a:r>
            <a:r>
              <a:rPr lang="hu-HU" noProof="0" dirty="0"/>
              <a:t>, helyezzél el minél több zárójelet az alábbi utasításban úgy, hogy valójában egyezzen meg az eredetivel: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x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not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8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and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r>
              <a:rPr lang="hu-HU" noProof="0" dirty="0"/>
              <a:t>minél többféle módon írd le logikai kifejezésként a következő állítást:</a:t>
            </a:r>
          </a:p>
          <a:p>
            <a:r>
              <a:rPr lang="hu-HU" noProof="0" dirty="0"/>
              <a:t>3 nem nagyobb 5-nél, vagy nem igaz, hogy 2 nem egyenlő 7-tel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11:24</a:t>
            </a:fld>
            <a:endParaRPr lang="en-US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5428EC70-C249-DD44-C9F4-0776E9757F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2" r="49798"/>
          <a:stretch/>
        </p:blipFill>
        <p:spPr>
          <a:xfrm>
            <a:off x="9558800" y="1856300"/>
            <a:ext cx="2515214" cy="4298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12767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szövegekkel végezhető legtöbb művelet függvényként érhető el</a:t>
            </a:r>
          </a:p>
          <a:p>
            <a:r>
              <a:rPr lang="hu-HU" noProof="0" dirty="0"/>
              <a:t>de van néhány operátoros megoldás is (könnyű, gyors):</a:t>
            </a:r>
          </a:p>
          <a:p>
            <a:pPr lvl="1"/>
            <a:r>
              <a:rPr lang="hu-HU" dirty="0"/>
              <a:t>összefűzés (</a:t>
            </a:r>
            <a:r>
              <a:rPr lang="hu-HU" dirty="0" err="1"/>
              <a:t>konkatenáció</a:t>
            </a:r>
            <a:r>
              <a:rPr lang="hu-HU" noProof="0" dirty="0"/>
              <a:t>): +</a:t>
            </a:r>
          </a:p>
          <a:p>
            <a:pPr lvl="1"/>
            <a:r>
              <a:rPr lang="hu-HU" noProof="0" dirty="0"/>
              <a:t>ismétlés: * </a:t>
            </a:r>
          </a:p>
          <a:p>
            <a:pPr lvl="1"/>
            <a:r>
              <a:rPr lang="hu-HU" noProof="0" dirty="0"/>
              <a:t>tartalmazás: </a:t>
            </a:r>
            <a:r>
              <a:rPr lang="hu-HU" noProof="0" dirty="0" err="1"/>
              <a:t>in</a:t>
            </a:r>
            <a:endParaRPr lang="hu-HU" noProof="0" dirty="0"/>
          </a:p>
          <a:p>
            <a:pPr lvl="2"/>
            <a:endParaRPr lang="hu-HU" noProof="0" dirty="0"/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TypeError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: unsupported operand type(s) for +: '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int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' and '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str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'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abc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"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abcabcabc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abc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916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</a:t>
            </a:r>
            <a:r>
              <a:rPr lang="hu-HU" noProof="0" dirty="0" err="1"/>
              <a:t>tartalmazásoperátor</a:t>
            </a:r>
            <a:endParaRPr lang="hu-HU" noProof="0" dirty="0"/>
          </a:p>
          <a:p>
            <a:pPr lvl="1"/>
            <a:r>
              <a:rPr lang="hu-HU" noProof="0" dirty="0"/>
              <a:t>egyirányú</a:t>
            </a:r>
          </a:p>
          <a:p>
            <a:pPr lvl="1"/>
            <a:r>
              <a:rPr lang="hu-HU" noProof="0" dirty="0"/>
              <a:t>és természetesen érzékeny a betűméretre</a:t>
            </a:r>
          </a:p>
          <a:p>
            <a:pPr lvl="2"/>
            <a:endParaRPr lang="hu-HU" noProof="0" dirty="0"/>
          </a:p>
          <a:p>
            <a:pPr lvl="2"/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in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in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in</a:t>
            </a:r>
            <a:r>
              <a:rPr lang="it-IT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it-IT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it-IT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it-IT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50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szöveg lényegileg karakterek listája</a:t>
            </a:r>
          </a:p>
          <a:p>
            <a:pPr lvl="1"/>
            <a:r>
              <a:rPr lang="hu-HU" noProof="0" dirty="0"/>
              <a:t>listákról később tanulunk</a:t>
            </a:r>
          </a:p>
          <a:p>
            <a:pPr lvl="1"/>
            <a:r>
              <a:rPr lang="hu-HU" noProof="0" dirty="0"/>
              <a:t>egy nagy különbség: a lista módosítható, a szöveg nem!</a:t>
            </a:r>
          </a:p>
          <a:p>
            <a:r>
              <a:rPr lang="hu-HU" noProof="0" dirty="0"/>
              <a:t>karakterek (mint a listaelemek) a sorszámuk alapján elérhetőek:</a:t>
            </a:r>
          </a:p>
          <a:p>
            <a:pPr lvl="1"/>
            <a:r>
              <a:rPr lang="hu-HU" noProof="0" dirty="0"/>
              <a:t>változónév[pozíció]</a:t>
            </a:r>
          </a:p>
          <a:p>
            <a:pPr lvl="1"/>
            <a:r>
              <a:rPr lang="hu-HU" noProof="0" dirty="0"/>
              <a:t>0-tól kezdődik a számozás</a:t>
            </a:r>
          </a:p>
          <a:p>
            <a:pPr lvl="1"/>
            <a:r>
              <a:rPr lang="hu-HU" noProof="0" dirty="0"/>
              <a:t>negatív szám a végétől visszafelé számolt pozíciót jelenti (itt már -1-gyel indul…)</a:t>
            </a:r>
          </a:p>
          <a:p>
            <a:pPr lvl="1"/>
            <a:r>
              <a:rPr lang="hu-HU" noProof="0" dirty="0"/>
              <a:t>több karakternyi részt is kijelölhetünk: változónév[kezdet:vég]</a:t>
            </a:r>
          </a:p>
          <a:p>
            <a:pPr lvl="1"/>
            <a:r>
              <a:rPr lang="hu-HU" noProof="0" dirty="0"/>
              <a:t>mint a </a:t>
            </a:r>
            <a:r>
              <a:rPr lang="hu-HU" noProof="0" dirty="0" err="1"/>
              <a:t>range</a:t>
            </a:r>
            <a:r>
              <a:rPr lang="hu-HU" noProof="0" dirty="0"/>
              <a:t>()</a:t>
            </a:r>
            <a:r>
              <a:rPr lang="hu-HU" noProof="0" dirty="0" err="1"/>
              <a:t>-nél</a:t>
            </a:r>
            <a:r>
              <a:rPr lang="hu-HU" noProof="0" dirty="0"/>
              <a:t>: </a:t>
            </a:r>
            <a:r>
              <a:rPr lang="hu-HU" noProof="0" dirty="0" err="1"/>
              <a:t>a</a:t>
            </a:r>
            <a:r>
              <a:rPr lang="hu-HU" noProof="0" dirty="0"/>
              <a:t> vége már nincs benne</a:t>
            </a:r>
          </a:p>
          <a:p>
            <a:pPr lvl="1"/>
            <a:r>
              <a:rPr lang="hu-HU" noProof="0" dirty="0"/>
              <a:t>ha kihagyjuk a kettőspont előtt vagy után álló pozíciót, akkor a szó elejétől/végéig jelöli ki</a:t>
            </a:r>
          </a:p>
          <a:p>
            <a:pPr lvl="1"/>
            <a:endParaRPr lang="hu-HU" noProof="0" dirty="0"/>
          </a:p>
          <a:p>
            <a:endParaRPr lang="hu-HU" noProof="0" dirty="0"/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1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VS </a:t>
            </a:r>
            <a:r>
              <a:rPr lang="hu-HU" dirty="0" err="1"/>
              <a:t>Code</a:t>
            </a:r>
            <a:r>
              <a:rPr lang="hu-HU" dirty="0"/>
              <a:t> használata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új fájl létrehozása</a:t>
            </a:r>
          </a:p>
          <a:p>
            <a:pPr lvl="1"/>
            <a:r>
              <a:rPr lang="hu-HU" dirty="0"/>
              <a:t>meglévő megnyitása</a:t>
            </a:r>
          </a:p>
          <a:p>
            <a:pPr lvl="1"/>
            <a:r>
              <a:rPr lang="hu-HU" dirty="0"/>
              <a:t>futtatás soronként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868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példák:</a:t>
            </a:r>
          </a:p>
          <a:p>
            <a:endParaRPr lang="hu-HU" noProof="0" dirty="0"/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s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Ez egy egyszerű szöveg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"E"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"y"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"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gy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[: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"Ez egy"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[-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"e"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[-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:-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szö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[-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:]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szöveg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127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felhasználótól bekérhetünk szöveget (input(""))</a:t>
            </a:r>
          </a:p>
          <a:p>
            <a:pPr lvl="1"/>
            <a:r>
              <a:rPr lang="hu-HU" noProof="0" dirty="0"/>
              <a:t>gépel, majd Entert nyom</a:t>
            </a:r>
          </a:p>
          <a:p>
            <a:pPr lvl="1"/>
            <a:r>
              <a:rPr lang="hu-HU" noProof="0" dirty="0"/>
              <a:t>az eredmény mindenképpen szöveg (de átalakíthatjuk)</a:t>
            </a:r>
          </a:p>
          <a:p>
            <a:pPr lvl="1"/>
            <a:r>
              <a:rPr lang="hu-HU" noProof="0" dirty="0"/>
              <a:t>az eredményt mentsük változóba vagy dolgozzuk fel</a:t>
            </a:r>
          </a:p>
          <a:p>
            <a:r>
              <a:rPr lang="hu-HU" dirty="0"/>
              <a:t>Shift+Enteres futtatás esetén az input()</a:t>
            </a:r>
            <a:r>
              <a:rPr lang="hu-HU" dirty="0" err="1"/>
              <a:t>-ot</a:t>
            </a:r>
            <a:r>
              <a:rPr lang="hu-HU" dirty="0"/>
              <a:t> tartalmazó sort mindig külön kell futtatni VS </a:t>
            </a:r>
            <a:r>
              <a:rPr lang="hu-HU" dirty="0" err="1"/>
              <a:t>Code-ban</a:t>
            </a:r>
            <a:endParaRPr lang="hu-HU" noProof="0" dirty="0"/>
          </a:p>
          <a:p>
            <a:pPr lvl="2"/>
            <a:endParaRPr lang="hu-HU" noProof="0" dirty="0"/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Add meg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neved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nev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Add meg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neved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eletkor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Hány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éves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vagy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?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nagykoru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eletkor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18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nagykoru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eletkor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18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duplán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kapod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vissza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438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objektumorientált nyelvekben (mint amilyen a Python is)</a:t>
            </a:r>
          </a:p>
          <a:p>
            <a:pPr lvl="1"/>
            <a:r>
              <a:rPr lang="hu-HU" noProof="0" dirty="0"/>
              <a:t>a változók/objektumok egy adott típust/osztályt valósítanak meg (az adott osztály "példányai")</a:t>
            </a:r>
          </a:p>
          <a:p>
            <a:pPr lvl="1"/>
            <a:r>
              <a:rPr lang="hu-HU" noProof="0" dirty="0"/>
              <a:t>a típusnak vannak saját függvényei ("metódusai")</a:t>
            </a:r>
          </a:p>
          <a:p>
            <a:pPr lvl="1"/>
            <a:r>
              <a:rPr lang="hu-HU" noProof="0" dirty="0"/>
              <a:t>ezért a típus minden példánya is rendelkezik ezekkel a metódusokkal</a:t>
            </a:r>
          </a:p>
          <a:p>
            <a:r>
              <a:rPr lang="hu-HU" noProof="0" dirty="0"/>
              <a:t>metódusok meghívása:</a:t>
            </a:r>
          </a:p>
          <a:p>
            <a:pPr lvl="1"/>
            <a:r>
              <a:rPr lang="hu-HU" noProof="0" dirty="0" err="1"/>
              <a:t>változónév.metódusnév</a:t>
            </a:r>
            <a:r>
              <a:rPr lang="hu-HU" noProof="0" dirty="0"/>
              <a:t>()</a:t>
            </a:r>
          </a:p>
          <a:p>
            <a:pPr lvl="1"/>
            <a:endParaRPr lang="hu-HU" noProof="0" dirty="0"/>
          </a:p>
          <a:p>
            <a:pPr lvl="2"/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NAGYBETŰS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lower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kisbetűs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upper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245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az eredmény is egy szöveg, tehát annak ugyanúgy meghívhatóak a metódusai</a:t>
            </a:r>
          </a:p>
          <a:p>
            <a:pPr lvl="1"/>
            <a:r>
              <a:rPr lang="hu-HU" noProof="0" dirty="0"/>
              <a:t>a metódusok láncba fűzhetőek ("</a:t>
            </a:r>
            <a:r>
              <a:rPr lang="hu-HU" noProof="0" dirty="0" err="1"/>
              <a:t>method</a:t>
            </a:r>
            <a:r>
              <a:rPr lang="hu-HU" noProof="0" dirty="0"/>
              <a:t> </a:t>
            </a:r>
            <a:r>
              <a:rPr lang="hu-HU" noProof="0" dirty="0" err="1"/>
              <a:t>chaining</a:t>
            </a:r>
            <a:r>
              <a:rPr lang="hu-HU" noProof="0" dirty="0"/>
              <a:t>")</a:t>
            </a:r>
          </a:p>
          <a:p>
            <a:pPr lvl="1"/>
            <a:endParaRPr lang="hu-HU" noProof="0" dirty="0"/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VeGyEs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upper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lower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4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.</a:t>
            </a:r>
            <a:r>
              <a:rPr lang="hu-HU" noProof="0" dirty="0" err="1"/>
              <a:t>split</a:t>
            </a:r>
            <a:r>
              <a:rPr lang="hu-HU" noProof="0" dirty="0"/>
              <a:t>(</a:t>
            </a:r>
            <a:r>
              <a:rPr lang="hu-HU" noProof="0" dirty="0" err="1"/>
              <a:t>sep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széttagolja a szöveget a megadott elválasztó karakter/szótöredék alapján</a:t>
            </a:r>
          </a:p>
          <a:p>
            <a:pPr lvl="1"/>
            <a:r>
              <a:rPr lang="hu-HU" noProof="0" dirty="0"/>
              <a:t>az eredmény egy szövegeket tartalmazó lista (később)</a:t>
            </a:r>
          </a:p>
          <a:p>
            <a:pPr lvl="1"/>
            <a:r>
              <a:rPr lang="hu-HU" noProof="0" dirty="0"/>
              <a:t>alapértelmezetten minden üres karakterrel ("</a:t>
            </a:r>
            <a:r>
              <a:rPr lang="hu-HU" noProof="0" dirty="0" err="1"/>
              <a:t>whitespace</a:t>
            </a:r>
            <a:r>
              <a:rPr lang="hu-HU" noProof="0" dirty="0"/>
              <a:t>", pl. szóköz, soremelés, tabulátor) vág</a:t>
            </a:r>
          </a:p>
          <a:p>
            <a:r>
              <a:rPr lang="hu-HU" noProof="0" dirty="0"/>
              <a:t>.</a:t>
            </a:r>
            <a:r>
              <a:rPr lang="hu-HU" noProof="0" dirty="0" err="1"/>
              <a:t>strip</a:t>
            </a:r>
            <a:r>
              <a:rPr lang="hu-HU" noProof="0" dirty="0"/>
              <a:t>()</a:t>
            </a:r>
          </a:p>
          <a:p>
            <a:pPr lvl="1"/>
            <a:r>
              <a:rPr lang="hu-HU" noProof="0" dirty="0"/>
              <a:t>eltávolítja a szöveg elejéről és végéről az üres karaktereket (beleértve: szóköz, sortörés, tabulátor stb.)</a:t>
            </a:r>
            <a:endParaRPr lang="hu-HU" dirty="0">
              <a:solidFill>
                <a:srgbClr val="777777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szavak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szóközzel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elválasztva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split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szavak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szóközzel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elválasztva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split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sep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Tehenek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gyermeke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tehenek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gyermeke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pettyes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 Se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szerve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mellyel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zengzeteket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felfed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split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sep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 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\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t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valami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\n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 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\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t".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strip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036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.</a:t>
            </a:r>
            <a:r>
              <a:rPr lang="hu-HU" noProof="0" dirty="0" err="1"/>
              <a:t>startswith</a:t>
            </a:r>
            <a:r>
              <a:rPr lang="hu-HU" noProof="0" dirty="0"/>
              <a:t>(""), .</a:t>
            </a:r>
            <a:r>
              <a:rPr lang="hu-HU" noProof="0" dirty="0" err="1"/>
              <a:t>endswith</a:t>
            </a:r>
            <a:r>
              <a:rPr lang="hu-HU" noProof="0" dirty="0"/>
              <a:t>("")</a:t>
            </a:r>
          </a:p>
          <a:p>
            <a:pPr lvl="1"/>
            <a:r>
              <a:rPr lang="hu-HU" noProof="0" dirty="0"/>
              <a:t>logikai értéket ad vissza</a:t>
            </a:r>
          </a:p>
          <a:p>
            <a:pPr lvl="1"/>
            <a:r>
              <a:rPr lang="hu-HU" noProof="0" dirty="0"/>
              <a:t>a paraméterként megadott szöveggel kezdődik-e/végződik-e a változó</a:t>
            </a:r>
          </a:p>
          <a:p>
            <a:pPr lvl="1"/>
            <a:endParaRPr lang="hu-HU" noProof="0" dirty="0"/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alma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startswith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masik_gyumolcs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körte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masik_gyumolcs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endswith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TE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masik_gyumolcs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upper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endswith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TE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masik_gyumolcs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endswith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TE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lower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())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6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.</a:t>
            </a:r>
            <a:r>
              <a:rPr lang="hu-HU" noProof="0" dirty="0" err="1"/>
              <a:t>find</a:t>
            </a:r>
            <a:r>
              <a:rPr lang="hu-HU" noProof="0" dirty="0"/>
              <a:t>("")</a:t>
            </a:r>
          </a:p>
          <a:p>
            <a:pPr lvl="1"/>
            <a:r>
              <a:rPr lang="hu-HU" noProof="0" dirty="0"/>
              <a:t>egész számot (pozíciót) ad vissza</a:t>
            </a:r>
          </a:p>
          <a:p>
            <a:pPr lvl="1"/>
            <a:r>
              <a:rPr lang="hu-HU" noProof="0" dirty="0"/>
              <a:t>a paraméterként megadott szöveg első előfordulása a változó ennyiedik karakterénél kezdődik</a:t>
            </a:r>
          </a:p>
          <a:p>
            <a:pPr lvl="1"/>
            <a:r>
              <a:rPr lang="hu-HU" noProof="0" dirty="0"/>
              <a:t>természetesen 0-val kezdődik itt is a sorszámozás</a:t>
            </a:r>
          </a:p>
          <a:p>
            <a:pPr lvl="1"/>
            <a:r>
              <a:rPr lang="hu-HU" noProof="0" dirty="0"/>
              <a:t>ha nem található benne, akkor -1-et ad eredményül</a:t>
            </a:r>
          </a:p>
          <a:p>
            <a:pPr lvl="1"/>
            <a:endParaRPr lang="hu-HU" noProof="0" dirty="0"/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Monty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Python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find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Monty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Python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find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kígyó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65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.</a:t>
            </a:r>
            <a:r>
              <a:rPr lang="hu-HU" noProof="0" dirty="0" err="1"/>
              <a:t>replace</a:t>
            </a:r>
            <a:r>
              <a:rPr lang="hu-HU" noProof="0" dirty="0"/>
              <a:t>("", "")</a:t>
            </a:r>
          </a:p>
          <a:p>
            <a:pPr lvl="1"/>
            <a:r>
              <a:rPr lang="hu-HU" noProof="0" dirty="0"/>
              <a:t>szöveget ad vissza</a:t>
            </a:r>
          </a:p>
          <a:p>
            <a:pPr lvl="1"/>
            <a:r>
              <a:rPr lang="hu-HU" noProof="0" dirty="0"/>
              <a:t>az első paraméterben megadott szöveg összes előfordulását lecseréli a változóban a második paraméterként megadott változóra</a:t>
            </a:r>
          </a:p>
          <a:p>
            <a:pPr lvl="1"/>
            <a:r>
              <a:rPr lang="hu-HU" dirty="0"/>
              <a:t>ha egyszer sem található benne, akkor természetesen az eredetit adja vissza</a:t>
            </a:r>
            <a:endParaRPr lang="hu-HU" noProof="0" dirty="0"/>
          </a:p>
          <a:p>
            <a:pPr lvl="1"/>
            <a:endParaRPr lang="hu-HU" noProof="0" dirty="0"/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Szegeden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szeretik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e-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t.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replace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ö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nem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tartalmaz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ipszilont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replace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YY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3,14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rossz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tizedesjel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!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3,14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replace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326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len()</a:t>
            </a:r>
          </a:p>
          <a:p>
            <a:pPr lvl="1"/>
            <a:r>
              <a:rPr lang="hu-HU" noProof="0" dirty="0"/>
              <a:t>nem metódus, hanem önálló függvény</a:t>
            </a:r>
          </a:p>
          <a:p>
            <a:pPr lvl="1"/>
            <a:r>
              <a:rPr lang="hu-HU" noProof="0" dirty="0"/>
              <a:t>megadja a karakterek számát (szöveg hosszát)</a:t>
            </a:r>
          </a:p>
          <a:p>
            <a:pPr lvl="1"/>
            <a:r>
              <a:rPr lang="hu-HU" noProof="0" dirty="0"/>
              <a:t>listákra és egyéb, összetett típusokra is működik (ott az elemek számát adja meg)</a:t>
            </a:r>
          </a:p>
          <a:p>
            <a:pPr lvl="1"/>
            <a:endParaRPr lang="hu-HU" noProof="0" dirty="0"/>
          </a:p>
          <a:p>
            <a:pPr lvl="2"/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GIS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szöveg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hossza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: 3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karakter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két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szó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".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split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hossza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: 2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listaelem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087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4. feladat – műveletek szövegekkel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egy kötőjellel tagolt dátumot (pl. 1990-12-31) tartalmazó szöveg kötőjeleit cseréld le pontra</a:t>
            </a:r>
          </a:p>
          <a:p>
            <a:r>
              <a:rPr lang="hu-HU" noProof="0" dirty="0"/>
              <a:t>ugyanezt a dátumot tartalmazó szöveget darabold fel a kötőjelek mentén, és számold ki az eredményül kapott lista elemeinek számát</a:t>
            </a:r>
          </a:p>
          <a:p>
            <a:r>
              <a:rPr lang="hu-HU" noProof="0" dirty="0"/>
              <a:t>fűzd össze az "a", "b" és "c" betűket</a:t>
            </a:r>
          </a:p>
          <a:p>
            <a:pPr lvl="1"/>
            <a:r>
              <a:rPr lang="hu-HU" noProof="0" dirty="0"/>
              <a:t>majd duplázd meg a szót, és keresd meg benne a "</a:t>
            </a:r>
            <a:r>
              <a:rPr lang="hu-HU" noProof="0" dirty="0" err="1"/>
              <a:t>ca</a:t>
            </a:r>
            <a:r>
              <a:rPr lang="hu-HU" noProof="0" dirty="0"/>
              <a:t>" szöveg első előfordulásának pozícióját</a:t>
            </a:r>
          </a:p>
          <a:p>
            <a:pPr lvl="1"/>
            <a:r>
              <a:rPr lang="hu-HU" noProof="0" dirty="0"/>
              <a:t>ne felejts el zárójelezni!</a:t>
            </a:r>
          </a:p>
          <a:p>
            <a:r>
              <a:rPr lang="hu-HU" noProof="0" dirty="0"/>
              <a:t>kérj be egy szót a felhasználótól, és eredményül add annak első karakterét</a:t>
            </a:r>
          </a:p>
          <a:p>
            <a:r>
              <a:rPr lang="hu-HU" noProof="0" dirty="0"/>
              <a:t>legyen egy változó tartalma "Vakáció"</a:t>
            </a:r>
          </a:p>
          <a:p>
            <a:pPr lvl="1"/>
            <a:r>
              <a:rPr lang="hu-HU" noProof="0" dirty="0"/>
              <a:t>mit írnak a táblára a szünidő előtti harmadik napon?</a:t>
            </a:r>
          </a:p>
          <a:p>
            <a:pPr lvl="1"/>
            <a:r>
              <a:rPr lang="hu-HU" noProof="0" dirty="0"/>
              <a:t>teljesül-e egyszerre, hogy a változó tartalmazza az "akác" szót és a kisbetűssé alakított verziója a "vak" szóval kezdődik?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5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Python alapjai – könyvtárak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Python sok függvényt/típust tartalmaz alapból (standard </a:t>
            </a:r>
            <a:r>
              <a:rPr lang="hu-HU" noProof="0" dirty="0" err="1"/>
              <a:t>library</a:t>
            </a:r>
            <a:r>
              <a:rPr lang="hu-HU" noProof="0" dirty="0"/>
              <a:t>)</a:t>
            </a:r>
          </a:p>
          <a:p>
            <a:r>
              <a:rPr lang="hu-HU" noProof="0" dirty="0"/>
              <a:t>de a funkcionalitás tovább bővíthető modulokkal/könyvtárakkal (</a:t>
            </a:r>
            <a:r>
              <a:rPr lang="hu-HU" noProof="0" dirty="0" err="1"/>
              <a:t>library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a könyvtárak jellemzően egy témakörhöz kapcsolódó típusokat és függvényeket tartalmaznak</a:t>
            </a:r>
          </a:p>
          <a:p>
            <a:pPr lvl="1"/>
            <a:r>
              <a:rPr lang="hu-HU" noProof="0" dirty="0"/>
              <a:t>van egy rövid, beszédes nevük, és verziószámuk</a:t>
            </a:r>
          </a:p>
          <a:p>
            <a:pPr lvl="1"/>
            <a:r>
              <a:rPr lang="hu-HU" noProof="0" dirty="0"/>
              <a:t>pl. </a:t>
            </a:r>
            <a:r>
              <a:rPr lang="hu-HU" noProof="0" dirty="0" err="1"/>
              <a:t>Shapely</a:t>
            </a:r>
            <a:r>
              <a:rPr lang="hu-HU" noProof="0" dirty="0"/>
              <a:t> 1.7.1: "</a:t>
            </a:r>
            <a:r>
              <a:rPr lang="hu-HU" noProof="0" dirty="0" err="1"/>
              <a:t>Manipulation</a:t>
            </a:r>
            <a:r>
              <a:rPr lang="hu-HU" noProof="0" dirty="0"/>
              <a:t> and </a:t>
            </a:r>
            <a:r>
              <a:rPr lang="hu-HU" noProof="0" dirty="0" err="1"/>
              <a:t>analysis</a:t>
            </a:r>
            <a:r>
              <a:rPr lang="hu-HU" noProof="0" dirty="0"/>
              <a:t> of </a:t>
            </a:r>
            <a:r>
              <a:rPr lang="hu-HU" noProof="0" dirty="0" err="1"/>
              <a:t>geometric</a:t>
            </a:r>
            <a:r>
              <a:rPr lang="hu-HU" noProof="0" dirty="0"/>
              <a:t> </a:t>
            </a:r>
            <a:r>
              <a:rPr lang="hu-HU" noProof="0" dirty="0" err="1"/>
              <a:t>objects</a:t>
            </a:r>
            <a:r>
              <a:rPr lang="hu-HU" noProof="0" dirty="0"/>
              <a:t> </a:t>
            </a:r>
            <a:r>
              <a:rPr lang="hu-HU" noProof="0" dirty="0" err="1"/>
              <a:t>in</a:t>
            </a:r>
            <a:r>
              <a:rPr lang="hu-HU" noProof="0" dirty="0"/>
              <a:t> </a:t>
            </a:r>
            <a:r>
              <a:rPr lang="hu-HU" noProof="0" dirty="0" err="1"/>
              <a:t>the</a:t>
            </a:r>
            <a:r>
              <a:rPr lang="hu-HU" noProof="0" dirty="0"/>
              <a:t> </a:t>
            </a:r>
            <a:r>
              <a:rPr lang="hu-HU" noProof="0" dirty="0" err="1"/>
              <a:t>Cartesian</a:t>
            </a:r>
            <a:r>
              <a:rPr lang="hu-HU" noProof="0" dirty="0"/>
              <a:t> </a:t>
            </a:r>
            <a:r>
              <a:rPr lang="hu-HU" noProof="0" dirty="0" err="1"/>
              <a:t>plane</a:t>
            </a:r>
            <a:r>
              <a:rPr lang="hu-HU" noProof="0" dirty="0"/>
              <a:t>."</a:t>
            </a:r>
          </a:p>
          <a:p>
            <a:r>
              <a:rPr lang="hu-HU" noProof="0" dirty="0"/>
              <a:t>a standard </a:t>
            </a:r>
            <a:r>
              <a:rPr lang="hu-HU" noProof="0" dirty="0" err="1"/>
              <a:t>library</a:t>
            </a:r>
            <a:r>
              <a:rPr lang="hu-HU" noProof="0" dirty="0"/>
              <a:t> részletes leírása:</a:t>
            </a:r>
          </a:p>
          <a:p>
            <a:pPr lvl="1"/>
            <a:r>
              <a:rPr lang="hu-HU" noProof="0" dirty="0" err="1"/>
              <a:t>docs.python.org</a:t>
            </a:r>
            <a:r>
              <a:rPr lang="hu-HU" noProof="0" dirty="0"/>
              <a:t>/2/</a:t>
            </a:r>
            <a:r>
              <a:rPr lang="hu-HU" noProof="0" dirty="0" err="1"/>
              <a:t>library</a:t>
            </a:r>
            <a:r>
              <a:rPr lang="hu-HU" noProof="0" dirty="0"/>
              <a:t>/</a:t>
            </a:r>
            <a:r>
              <a:rPr lang="hu-HU" noProof="0" dirty="0" err="1"/>
              <a:t>index.html</a:t>
            </a:r>
            <a:r>
              <a:rPr lang="hu-HU" noProof="0" dirty="0"/>
              <a:t>#</a:t>
            </a:r>
            <a:r>
              <a:rPr lang="hu-HU" noProof="0" dirty="0" err="1"/>
              <a:t>library-index</a:t>
            </a:r>
            <a:endParaRPr lang="hu-HU" noProof="0" dirty="0"/>
          </a:p>
          <a:p>
            <a:pPr lvl="1"/>
            <a:r>
              <a:rPr lang="hu-HU" noProof="0" dirty="0"/>
              <a:t>nagyon jó, </a:t>
            </a:r>
            <a:r>
              <a:rPr lang="hu-HU" noProof="0" dirty="0" err="1"/>
              <a:t>tutorial-szerű</a:t>
            </a:r>
            <a:r>
              <a:rPr lang="hu-HU" noProof="0" dirty="0"/>
              <a:t>, érdemes nézegetni!</a:t>
            </a:r>
          </a:p>
          <a:p>
            <a:r>
              <a:rPr lang="hu-HU" noProof="0" dirty="0"/>
              <a:t>csomagok kereshető adatbázisa, példákkal, telepítési útmutatóval:</a:t>
            </a:r>
          </a:p>
          <a:p>
            <a:pPr lvl="1"/>
            <a:r>
              <a:rPr lang="hu-HU" noProof="0" dirty="0" err="1"/>
              <a:t>pypi.org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738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Köszönöm a figyelmet!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kérdések?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Python alapjai – segédletek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rengeteg jó </a:t>
            </a:r>
            <a:r>
              <a:rPr lang="hu-HU" noProof="0" dirty="0" err="1"/>
              <a:t>tutorial</a:t>
            </a:r>
            <a:r>
              <a:rPr lang="hu-HU" noProof="0" dirty="0"/>
              <a:t> érhető el a neten:</a:t>
            </a:r>
          </a:p>
          <a:p>
            <a:pPr lvl="1"/>
            <a:r>
              <a:rPr lang="hu-HU" noProof="0" dirty="0" err="1"/>
              <a:t>docs.python.org</a:t>
            </a:r>
            <a:r>
              <a:rPr lang="hu-HU" noProof="0" dirty="0"/>
              <a:t>/2/</a:t>
            </a:r>
            <a:r>
              <a:rPr lang="hu-HU" noProof="0" dirty="0" err="1"/>
              <a:t>tutorial</a:t>
            </a:r>
            <a:r>
              <a:rPr lang="hu-HU" noProof="0" dirty="0"/>
              <a:t>/</a:t>
            </a:r>
            <a:r>
              <a:rPr lang="hu-HU" noProof="0" dirty="0" err="1"/>
              <a:t>index.html</a:t>
            </a:r>
            <a:r>
              <a:rPr lang="hu-HU" noProof="0" dirty="0"/>
              <a:t>#</a:t>
            </a:r>
            <a:r>
              <a:rPr lang="hu-HU" noProof="0" dirty="0" err="1"/>
              <a:t>tutorial-index</a:t>
            </a:r>
            <a:endParaRPr lang="hu-HU" noProof="0" dirty="0"/>
          </a:p>
          <a:p>
            <a:pPr lvl="1"/>
            <a:r>
              <a:rPr lang="hu-HU" noProof="0" dirty="0" err="1"/>
              <a:t>docs.python.org</a:t>
            </a:r>
            <a:r>
              <a:rPr lang="hu-HU" noProof="0" dirty="0"/>
              <a:t>/3.8/</a:t>
            </a:r>
            <a:r>
              <a:rPr lang="hu-HU" noProof="0" dirty="0" err="1"/>
              <a:t>tutorial</a:t>
            </a:r>
            <a:r>
              <a:rPr lang="hu-HU" noProof="0" dirty="0"/>
              <a:t>/</a:t>
            </a:r>
          </a:p>
          <a:p>
            <a:pPr lvl="1"/>
            <a:r>
              <a:rPr lang="hu-HU" noProof="0" dirty="0" err="1"/>
              <a:t>docs.python.org</a:t>
            </a:r>
            <a:r>
              <a:rPr lang="hu-HU" noProof="0" dirty="0"/>
              <a:t>/3.8/</a:t>
            </a:r>
            <a:r>
              <a:rPr lang="hu-HU" noProof="0" dirty="0" err="1"/>
              <a:t>library</a:t>
            </a:r>
            <a:r>
              <a:rPr lang="hu-HU" noProof="0" dirty="0"/>
              <a:t>/</a:t>
            </a:r>
            <a:r>
              <a:rPr lang="hu-HU" noProof="0" dirty="0" err="1"/>
              <a:t>index.html</a:t>
            </a:r>
            <a:endParaRPr lang="hu-HU" noProof="0" dirty="0"/>
          </a:p>
          <a:p>
            <a:pPr lvl="1"/>
            <a:r>
              <a:rPr lang="hu-HU" noProof="0" dirty="0" err="1"/>
              <a:t>wiki.python.org</a:t>
            </a:r>
            <a:r>
              <a:rPr lang="hu-HU" noProof="0" dirty="0"/>
              <a:t>/</a:t>
            </a:r>
            <a:r>
              <a:rPr lang="hu-HU" noProof="0" dirty="0" err="1"/>
              <a:t>moin</a:t>
            </a:r>
            <a:r>
              <a:rPr lang="hu-HU" noProof="0" dirty="0"/>
              <a:t>/</a:t>
            </a:r>
            <a:r>
              <a:rPr lang="hu-HU" noProof="0" dirty="0" err="1"/>
              <a:t>BeginnersGuide</a:t>
            </a:r>
            <a:r>
              <a:rPr lang="hu-HU" noProof="0" dirty="0"/>
              <a:t>/</a:t>
            </a:r>
            <a:r>
              <a:rPr lang="hu-HU" noProof="0" dirty="0" err="1"/>
              <a:t>Programmers</a:t>
            </a:r>
            <a:endParaRPr lang="hu-HU" noProof="0" dirty="0"/>
          </a:p>
          <a:p>
            <a:pPr lvl="1"/>
            <a:r>
              <a:rPr lang="hu-HU" noProof="0" dirty="0" err="1"/>
              <a:t>wiki.python.org</a:t>
            </a:r>
            <a:r>
              <a:rPr lang="hu-HU" noProof="0" dirty="0"/>
              <a:t>/</a:t>
            </a:r>
            <a:r>
              <a:rPr lang="hu-HU" noProof="0" dirty="0" err="1"/>
              <a:t>moin</a:t>
            </a:r>
            <a:r>
              <a:rPr lang="hu-HU" noProof="0" dirty="0"/>
              <a:t>/</a:t>
            </a:r>
            <a:r>
              <a:rPr lang="hu-HU" noProof="0" dirty="0" err="1"/>
              <a:t>BeginnersGuide</a:t>
            </a:r>
            <a:r>
              <a:rPr lang="hu-HU" noProof="0" dirty="0"/>
              <a:t>/</a:t>
            </a:r>
            <a:r>
              <a:rPr lang="hu-HU" noProof="0" dirty="0" err="1"/>
              <a:t>NonProgrammers</a:t>
            </a:r>
            <a:endParaRPr lang="hu-HU" noProof="0" dirty="0"/>
          </a:p>
          <a:p>
            <a:r>
              <a:rPr lang="hu-HU" noProof="0" dirty="0"/>
              <a:t>és sok könyv is:</a:t>
            </a:r>
          </a:p>
          <a:p>
            <a:pPr lvl="1"/>
            <a:r>
              <a:rPr lang="hu-HU" noProof="0" dirty="0" err="1"/>
              <a:t>wiki.python.org</a:t>
            </a:r>
            <a:r>
              <a:rPr lang="hu-HU" noProof="0" dirty="0"/>
              <a:t>/</a:t>
            </a:r>
            <a:r>
              <a:rPr lang="hu-HU" noProof="0" dirty="0" err="1"/>
              <a:t>moin</a:t>
            </a:r>
            <a:r>
              <a:rPr lang="hu-HU" noProof="0" dirty="0"/>
              <a:t>/</a:t>
            </a:r>
            <a:r>
              <a:rPr lang="hu-HU" noProof="0" dirty="0" err="1"/>
              <a:t>PythonBooks</a:t>
            </a:r>
            <a:endParaRPr lang="hu-HU" noProof="0" dirty="0"/>
          </a:p>
          <a:p>
            <a:pPr lvl="1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09:57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Python alapjai – behúzás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legtöbb nyelv</a:t>
            </a:r>
          </a:p>
          <a:p>
            <a:pPr lvl="1"/>
            <a:r>
              <a:rPr lang="hu-HU" noProof="0" dirty="0"/>
              <a:t>kapcsos zárójelekkel ({}) szervezi blokkokba a kódot</a:t>
            </a:r>
          </a:p>
          <a:p>
            <a:pPr lvl="1"/>
            <a:r>
              <a:rPr lang="hu-HU" noProof="0" dirty="0"/>
              <a:t>a behúzás csak az olvashatóságot segíti, de nincs jelentősége</a:t>
            </a:r>
          </a:p>
          <a:p>
            <a:pPr lvl="1"/>
            <a:r>
              <a:rPr lang="hu-HU" dirty="0"/>
              <a:t>de szabad behúzást alkalmazni (szoktak is) más nyelvekben</a:t>
            </a:r>
            <a:endParaRPr lang="hu-HU" noProof="0" dirty="0"/>
          </a:p>
          <a:p>
            <a:r>
              <a:rPr lang="hu-HU" noProof="0" dirty="0"/>
              <a:t>velük ellentétben a Python</a:t>
            </a:r>
          </a:p>
          <a:p>
            <a:pPr lvl="1"/>
            <a:r>
              <a:rPr lang="hu-HU" noProof="0" dirty="0"/>
              <a:t>behúzással (</a:t>
            </a:r>
            <a:r>
              <a:rPr lang="hu-HU" noProof="0" dirty="0" err="1"/>
              <a:t>indentation</a:t>
            </a:r>
            <a:r>
              <a:rPr lang="hu-HU" noProof="0" dirty="0"/>
              <a:t>) alakítja ki a blokkokat</a:t>
            </a:r>
          </a:p>
          <a:p>
            <a:pPr lvl="1"/>
            <a:r>
              <a:rPr lang="hu-HU" noProof="0" dirty="0"/>
              <a:t>blokkok egymásba ágyazhatóak</a:t>
            </a:r>
          </a:p>
          <a:p>
            <a:pPr lvl="1"/>
            <a:r>
              <a:rPr lang="hu-HU" noProof="0" dirty="0"/>
              <a:t>blokk kezdete: ahol növekszik a behúzás</a:t>
            </a:r>
          </a:p>
          <a:p>
            <a:pPr lvl="1"/>
            <a:r>
              <a:rPr lang="hu-HU" noProof="0" dirty="0"/>
              <a:t>blokk vége: ahol visszaáll az eredeti</a:t>
            </a:r>
            <a:br>
              <a:rPr lang="hu-HU" noProof="0" dirty="0"/>
            </a:br>
            <a:r>
              <a:rPr lang="hu-HU" noProof="0" dirty="0"/>
              <a:t>(tartalmazó blokkra jellemző) behúzásra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" t="6561" r="3527" b="7965"/>
          <a:stretch/>
        </p:blipFill>
        <p:spPr>
          <a:xfrm>
            <a:off x="6922707" y="3580598"/>
            <a:ext cx="5176247" cy="25121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4618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Python alapjai – behúzás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legtöbb nyelv</a:t>
            </a:r>
          </a:p>
          <a:p>
            <a:pPr lvl="1"/>
            <a:r>
              <a:rPr lang="hu-HU" noProof="0" dirty="0">
                <a:solidFill>
                  <a:srgbClr val="FF0000"/>
                </a:solidFill>
              </a:rPr>
              <a:t>kapcsos zárójelekkel</a:t>
            </a:r>
            <a:r>
              <a:rPr lang="hu-HU" noProof="0" dirty="0"/>
              <a:t> ({}) szervezi blokkokba a kódot</a:t>
            </a:r>
          </a:p>
          <a:p>
            <a:pPr lvl="1"/>
            <a:r>
              <a:rPr lang="hu-HU" noProof="0" dirty="0"/>
              <a:t>a behúzás csak az olvashatóságot segíti, de nincs jelentősége</a:t>
            </a:r>
          </a:p>
          <a:p>
            <a:pPr lvl="1"/>
            <a:r>
              <a:rPr lang="hu-HU" dirty="0"/>
              <a:t>de szabad behúzást alkalmazni (szoktak is) más nyelvekben</a:t>
            </a:r>
            <a:endParaRPr lang="hu-HU" noProof="0" dirty="0"/>
          </a:p>
          <a:p>
            <a:r>
              <a:rPr lang="hu-HU" noProof="0" dirty="0"/>
              <a:t>velük ellentétben a Python</a:t>
            </a:r>
          </a:p>
          <a:p>
            <a:pPr lvl="1"/>
            <a:r>
              <a:rPr lang="hu-HU" noProof="0" dirty="0"/>
              <a:t>behúzással (</a:t>
            </a:r>
            <a:r>
              <a:rPr lang="hu-HU" noProof="0" dirty="0" err="1"/>
              <a:t>indentation</a:t>
            </a:r>
            <a:r>
              <a:rPr lang="hu-HU" noProof="0" dirty="0"/>
              <a:t>) alakítja ki a blokkokat</a:t>
            </a:r>
          </a:p>
          <a:p>
            <a:pPr lvl="1"/>
            <a:r>
              <a:rPr lang="hu-HU" noProof="0" dirty="0"/>
              <a:t>blokkok egymásba ágyazhatóak</a:t>
            </a:r>
          </a:p>
          <a:p>
            <a:pPr lvl="1"/>
            <a:r>
              <a:rPr lang="hu-HU" noProof="0" dirty="0"/>
              <a:t>blokk kezdete: ahol növekszik a behúzás</a:t>
            </a:r>
          </a:p>
          <a:p>
            <a:pPr lvl="1"/>
            <a:r>
              <a:rPr lang="hu-HU" noProof="0" dirty="0"/>
              <a:t>blokk vége: ahol visszaáll az eredeti</a:t>
            </a:r>
            <a:br>
              <a:rPr lang="hu-HU" noProof="0" dirty="0"/>
            </a:br>
            <a:r>
              <a:rPr lang="hu-HU" noProof="0" dirty="0"/>
              <a:t>(tartalmazó blokkra jellemző) behúzásra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" t="6561" r="3527" b="7965"/>
          <a:stretch/>
        </p:blipFill>
        <p:spPr>
          <a:xfrm>
            <a:off x="6922707" y="3580598"/>
            <a:ext cx="5176247" cy="25121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>
            <a:off x="6987540" y="4215865"/>
            <a:ext cx="114300" cy="187692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3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A Python alapjai – behúzás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legtöbb nyelv</a:t>
            </a:r>
          </a:p>
          <a:p>
            <a:pPr lvl="1"/>
            <a:r>
              <a:rPr lang="hu-HU" dirty="0"/>
              <a:t>kapcsos zárójelekkel ({}) szervezi blokk</a:t>
            </a:r>
            <a:r>
              <a:rPr lang="hu-HU" noProof="0" dirty="0"/>
              <a:t>okba a kódot</a:t>
            </a:r>
          </a:p>
          <a:p>
            <a:pPr lvl="1"/>
            <a:r>
              <a:rPr lang="hu-HU" noProof="0" dirty="0"/>
              <a:t>a behúzás csak az olvashatóságot segíti, de nincs jelentősége</a:t>
            </a:r>
          </a:p>
          <a:p>
            <a:pPr lvl="1"/>
            <a:r>
              <a:rPr lang="hu-HU" dirty="0"/>
              <a:t>de szabad behúzást alkalmazni (szoktak is) más nyelvekben</a:t>
            </a:r>
            <a:endParaRPr lang="hu-HU" noProof="0" dirty="0"/>
          </a:p>
          <a:p>
            <a:r>
              <a:rPr lang="hu-HU" noProof="0" dirty="0"/>
              <a:t>velük ellentétben a Python</a:t>
            </a:r>
          </a:p>
          <a:p>
            <a:pPr lvl="1"/>
            <a:r>
              <a:rPr lang="hu-HU" noProof="0" dirty="0">
                <a:solidFill>
                  <a:srgbClr val="FF0000"/>
                </a:solidFill>
              </a:rPr>
              <a:t>behúzással</a:t>
            </a:r>
            <a:r>
              <a:rPr lang="hu-HU" noProof="0" dirty="0"/>
              <a:t> (</a:t>
            </a:r>
            <a:r>
              <a:rPr lang="hu-HU" noProof="0" dirty="0" err="1"/>
              <a:t>indentation</a:t>
            </a:r>
            <a:r>
              <a:rPr lang="hu-HU" noProof="0" dirty="0"/>
              <a:t>) alakítja ki a blokkokat</a:t>
            </a:r>
          </a:p>
          <a:p>
            <a:pPr lvl="1"/>
            <a:r>
              <a:rPr lang="hu-HU" noProof="0" dirty="0"/>
              <a:t>blokkok egymásba ágyazhatóak</a:t>
            </a:r>
          </a:p>
          <a:p>
            <a:pPr lvl="1"/>
            <a:r>
              <a:rPr lang="hu-HU" noProof="0" dirty="0"/>
              <a:t>blokk kezdete: ahol növekszik a behúzás</a:t>
            </a:r>
          </a:p>
          <a:p>
            <a:pPr lvl="1"/>
            <a:r>
              <a:rPr lang="hu-HU" noProof="0" dirty="0"/>
              <a:t>blokk vége: ahol visszaáll az eredeti</a:t>
            </a:r>
            <a:br>
              <a:rPr lang="hu-HU" noProof="0" dirty="0"/>
            </a:br>
            <a:r>
              <a:rPr lang="hu-HU" noProof="0" dirty="0"/>
              <a:t>(tartalmazó blokkra jellemző) behúzásra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09:57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" t="6561" r="3527" b="7965"/>
          <a:stretch/>
        </p:blipFill>
        <p:spPr>
          <a:xfrm>
            <a:off x="6922707" y="3580598"/>
            <a:ext cx="5176247" cy="25121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 flipH="1">
            <a:off x="9685020" y="4366260"/>
            <a:ext cx="106680" cy="11049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 flipH="1">
            <a:off x="9685020" y="4621133"/>
            <a:ext cx="106680" cy="11049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9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3479</Words>
  <Application>Microsoft Office PowerPoint</Application>
  <PresentationFormat>Szélesvásznú</PresentationFormat>
  <Paragraphs>555</Paragraphs>
  <Slides>50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50</vt:i4>
      </vt:variant>
    </vt:vector>
  </HeadingPairs>
  <TitlesOfParts>
    <vt:vector size="55" baseType="lpstr">
      <vt:lpstr>Arial</vt:lpstr>
      <vt:lpstr>Arial Narrow</vt:lpstr>
      <vt:lpstr>Calibri</vt:lpstr>
      <vt:lpstr>Courier New</vt:lpstr>
      <vt:lpstr>Office-téma</vt:lpstr>
      <vt:lpstr>Változók, alapvető műveletek</vt:lpstr>
      <vt:lpstr>Óra menete</vt:lpstr>
      <vt:lpstr>VS Code használata</vt:lpstr>
      <vt:lpstr>VS Code használata</vt:lpstr>
      <vt:lpstr>A Python alapjai – könyvtárak</vt:lpstr>
      <vt:lpstr>A Python alapjai – segédletek</vt:lpstr>
      <vt:lpstr>A Python alapjai – behúzás</vt:lpstr>
      <vt:lpstr>A Python alapjai – behúzás</vt:lpstr>
      <vt:lpstr>A Python alapjai – behúzás</vt:lpstr>
      <vt:lpstr>A Python alapjai – behúzás</vt:lpstr>
      <vt:lpstr>A Python alapjai – megjegyzés</vt:lpstr>
      <vt:lpstr>A Python alapjai – megjegyzés</vt:lpstr>
      <vt:lpstr>Változók – értékadás és -módosítás</vt:lpstr>
      <vt:lpstr>Változók – értékadás és -módosítás</vt:lpstr>
      <vt:lpstr>Változók – értékadás és -módosítás</vt:lpstr>
      <vt:lpstr>Változók – értékadás és -módosítás</vt:lpstr>
      <vt:lpstr>Változók – típus</vt:lpstr>
      <vt:lpstr>Változók – adattípusok</vt:lpstr>
      <vt:lpstr>Változók – adattípusok</vt:lpstr>
      <vt:lpstr>Változók – adattípusok</vt:lpstr>
      <vt:lpstr>Változók – adattípusok</vt:lpstr>
      <vt:lpstr>1. feladat – változók</vt:lpstr>
      <vt:lpstr>Műveletek számokkal</vt:lpstr>
      <vt:lpstr>Műveletek számokkal – sorrend</vt:lpstr>
      <vt:lpstr>Műveletek számokkal – sorrend</vt:lpstr>
      <vt:lpstr>Műveletek számokkal – sorrend</vt:lpstr>
      <vt:lpstr>Műveletek számokkal – kerekítés</vt:lpstr>
      <vt:lpstr>Műveletek számokkal – kerekítés</vt:lpstr>
      <vt:lpstr>Műveletek számokkal – kerekítés</vt:lpstr>
      <vt:lpstr>Műveletek számokkal – szekvencia</vt:lpstr>
      <vt:lpstr>2. feladat – műveletek számokkal</vt:lpstr>
      <vt:lpstr>Műveletek logikai értékekkel</vt:lpstr>
      <vt:lpstr>Műveletek logikai értékekkel</vt:lpstr>
      <vt:lpstr>Műveletek logikai értékekkel</vt:lpstr>
      <vt:lpstr>Műveletek logikai értékekkel</vt:lpstr>
      <vt:lpstr>3. feladat – műveletek logikai értékekkel</vt:lpstr>
      <vt:lpstr>Műveletek szövegekkel</vt:lpstr>
      <vt:lpstr>Műveletek szövegekkel</vt:lpstr>
      <vt:lpstr>Műveletek szövegekkel</vt:lpstr>
      <vt:lpstr>Műveletek szövegekkel</vt:lpstr>
      <vt:lpstr>Műveletek szövegekkel</vt:lpstr>
      <vt:lpstr>Műveletek szövegekkel</vt:lpstr>
      <vt:lpstr>Műveletek szövegekkel</vt:lpstr>
      <vt:lpstr>Műveletek szövegekkel</vt:lpstr>
      <vt:lpstr>Műveletek szövegekkel</vt:lpstr>
      <vt:lpstr>Műveletek szövegekkel</vt:lpstr>
      <vt:lpstr>Műveletek szövegekkel</vt:lpstr>
      <vt:lpstr>Műveletek szövegekkel</vt:lpstr>
      <vt:lpstr>4. feladat – műveletek szövegekkel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101</cp:revision>
  <dcterms:created xsi:type="dcterms:W3CDTF">2021-09-14T06:27:21Z</dcterms:created>
  <dcterms:modified xsi:type="dcterms:W3CDTF">2023-09-27T09:26:48Z</dcterms:modified>
</cp:coreProperties>
</file>